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State of the Nation: four updates from the latest available releases, outside this week's rate decision. Each slide gives its release date.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labour market is still strong by history, but it is turning. Ask George: what does a softer jobs market mean for tenants and borrowers?</a:t>
            </a:r>
          </a:p>
          <a:p/>
          <a:p>
            <a:r>
              <a:t>Register: R01, R02, R03</a:t>
            </a:r>
          </a:p>
          <a:p>
            <a:r>
              <a:t>Sources:</a:t>
            </a:r>
          </a:p>
          <a:p>
            <a:r>
              <a:t>S6 Australian Bureau of Statistics, Labour Force, Australia, September 2026, 2026-10-15: https://www.abs.gov.au/statistics/labour/employment-and-unemployment/labour-force-australia/latest-release</a:t>
            </a:r>
          </a:p>
          <a:p>
            <a:r>
              <a:t>S4 Reserve Bank of Australia, Statement on Monetary Policy – November 2026, 2026-11-03: https://www.rba.gov.au/publications/smp/2026/nov/</a:t>
            </a:r>
          </a:p>
          <a:p>
            <a:r>
              <a:t>S3 Reserve Bank of Australia, Chart Pack, November 2026, 2026-11-04: https://www.rba.gov.au/chart-pack/pdf/chart-pack.pdf</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latest population figures are for the March quarter; the June quarter release is due in December.</a:t>
            </a:r>
          </a:p>
          <a:p/>
          <a:p>
            <a:r>
              <a:t>Register: R04, R05, R06, R07</a:t>
            </a:r>
          </a:p>
          <a:p>
            <a:r>
              <a:t>Sources:</a:t>
            </a:r>
          </a:p>
          <a:p>
            <a:r>
              <a:t>S8 Australian Bureau of Statistics, National, state and territory population, March 2026, 2026-09-17: https://www.abs.gov.au/statistics/people/population/national-state-and-territory-population/latest-release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Monthly approvals are volatile, especially apartments. One month is a signal to watch, not a trend.</a:t>
            </a:r>
          </a:p>
          <a:p/>
          <a:p>
            <a:r>
              <a:t>Register: R08, R09, R10, R11</a:t>
            </a:r>
          </a:p>
          <a:p>
            <a:r>
              <a:t>Sources:</a:t>
            </a:r>
          </a:p>
          <a:p>
            <a:r>
              <a:t>S7 Australian Bureau of Statistics, Building Approvals, Australia, September 2026, 2026-11-02: https://www.abs.gov.au/statistics/industry/building-and-construction/building-approvals-australia/latest-release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 capita and after inflation. Cost pressures have hit lower-income households hardest.</a:t>
            </a:r>
          </a:p>
          <a:p>
            <a:r>
              <a:t>Sources:</a:t>
            </a:r>
          </a:p>
          <a:p>
            <a:r>
              <a:t>S5 Reserve Bank of Australia, Financial Stability Review – October 2026, 2026-10-01: https://www.rba.gov.au/publications/fsr/2026/oct/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Main topic. The RBA raised rates on Tuesday; tonight we look at what is driving it and what it means for property.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chart ends before this week's rise. A split board: what does it tell us about the next move?</a:t>
            </a:r>
          </a:p>
          <a:p/>
          <a:p>
            <a:r>
              <a:t>Register: R12, R13, R14, R15</a:t>
            </a:r>
          </a:p>
          <a:p>
            <a:r>
              <a:t>Sources:</a:t>
            </a:r>
          </a:p>
          <a:p>
            <a:r>
              <a:t>S1 Reserve Bank of Australia, Statement by the Monetary Policy Board: Monetary Policy Decision, 2026-11-03: https://www.rba.gov.au/media-releases/2026/mr-26-30.html</a:t>
            </a:r>
          </a:p>
          <a:p>
            <a:r>
              <a:t>S3 Reserve Bank of Australia, Chart Pack, November 2026, 2026-11-04: https://www.rba.gov.au/chart-pack/pdf/chart-pack.pdf</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four come straight from the Board's statement. Which of these can an investor actually plan around?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Monthly CPI, original terms. Trimmed mean is a measure of underlying inflation.</a:t>
            </a:r>
          </a:p>
          <a:p/>
          <a:p>
            <a:r>
              <a:t>Register: R16, R17, R18, R19</a:t>
            </a:r>
          </a:p>
          <a:p>
            <a:r>
              <a:t>Sources:</a:t>
            </a:r>
          </a:p>
          <a:p>
            <a:r>
              <a:t>S2 Australian Bureau of Statistics, Consumer Price Index, Australia, September 2026, 2026-10-28: https://www.abs.gov.au/statistics/economy/price-indexes-and-inflation/consumer-price-index-australia/latest-release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Register: R20, R21, R22, R23</a:t>
            </a:r>
          </a:p>
          <a:p>
            <a:r>
              <a:t>Sources:</a:t>
            </a:r>
          </a:p>
          <a:p>
            <a:r>
              <a:t>S2 Australian Bureau of Statistics, Consumer Price Index, Australia, September 2026, 2026-10-28: https://www.abs.gov.au/statistics/economy/price-indexes-and-inflation/consumer-price-index-australia/latest-release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forecast, not a fact: the shaded bands show how uncertain it is. Inflation is not expected back at the middle of the target until mid-2028.</a:t>
            </a:r>
          </a:p>
          <a:p/>
          <a:p>
            <a:r>
              <a:t>Register: R24</a:t>
            </a:r>
          </a:p>
          <a:p>
            <a:r>
              <a:t>Sources:</a:t>
            </a:r>
          </a:p>
          <a:p>
            <a:r>
              <a:t>S4 Reserve Bank of Australia, Statement on Monetary Policy – November 2026, 2026-11-03: https://www.rba.gov.au/publications/smp/2026/nov/</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market path rises a little further into 2027, then settles. Markets can be wrong in both directions.</a:t>
            </a:r>
          </a:p>
          <a:p/>
          <a:p>
            <a:r>
              <a:t>Register: R25</a:t>
            </a:r>
          </a:p>
          <a:p>
            <a:r>
              <a:t>Sources:</a:t>
            </a:r>
          </a:p>
          <a:p>
            <a:r>
              <a:t>S4 Reserve Bank of Australia, Statement on Monetary Policy – November 2026, 2026-11-03: https://www.rba.gov.au/publications/smp/2026/nov/</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Year-ended growth in the national hedonic index has turned negative. Declines have broadened to most capital cities.</a:t>
            </a:r>
          </a:p>
          <a:p/>
          <a:p>
            <a:r>
              <a:t>Register: R26, R27</a:t>
            </a:r>
          </a:p>
          <a:p>
            <a:r>
              <a:t>Sources:</a:t>
            </a:r>
          </a:p>
          <a:p>
            <a:r>
              <a:t>S4 Reserve Bank of Australia, Statement on Monetary Policy – November 2026, 2026-11-03: https://www.rba.gov.au/publications/smp/2026/nov/</a:t>
            </a:r>
          </a:p>
          <a:p>
            <a:r>
              <a:t>S3 Reserve Bank of Australia, Chart Pack, November 2026, 2026-11-04: https://www.rba.gov.au/chart-pack/pdf/chart-pack.pdf</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panel is indexed to the month of the first rate rise in that tightening phase. The fall in new lending has been sharpest for investors, mostly loans to buy established homes.</a:t>
            </a:r>
          </a:p>
          <a:p/>
          <a:p>
            <a:r>
              <a:t>Register: R28</a:t>
            </a:r>
          </a:p>
          <a:p>
            <a:r>
              <a:t>Sources:</a:t>
            </a:r>
          </a:p>
          <a:p>
            <a:r>
              <a:t>S4 Reserve Bank of Australia, Statement on Monetary Policy – November 2026, 2026-11-03: https://www.rba.gov.au/publications/smp/2026/nov/</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cash flow shortfall means income doesn't cover scheduled repayments plus essential expenses. It rose a little this year but is well below its earlier peak.</a:t>
            </a:r>
          </a:p>
          <a:p/>
          <a:p>
            <a:r>
              <a:t>Register: R30</a:t>
            </a:r>
          </a:p>
          <a:p>
            <a:r>
              <a:t>Sources:</a:t>
            </a:r>
          </a:p>
          <a:p>
            <a:r>
              <a:t>S5 Reserve Bank of Australia, Financial Stability Review – October 2026, 2026-10-01: https://www.rba.gov.au/publications/fsr/2026/oct/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20% fall is an RBA stress scenario, not a forecast. Negative equity alone rarely causes default if the borrower can still pay.</a:t>
            </a:r>
          </a:p>
          <a:p/>
          <a:p>
            <a:r>
              <a:t>Register: R31, R32, R33, R42</a:t>
            </a:r>
          </a:p>
          <a:p>
            <a:r>
              <a:t>Sources:</a:t>
            </a:r>
          </a:p>
          <a:p>
            <a:r>
              <a:t>S5 Reserve Bank of Australia, Financial Stability Review – October 2026, 2026-10-01: https://www.rba.gov.au/publications/fsr/2026/oct/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Left: the RBA's November forecast. Right: an illustrative stress test from the October FSR, where unemployment, inflation and the cash rate all jump together. It is not an alternative forecast and has no set date, so don't compare the two sides year for year.</a:t>
            </a:r>
          </a:p>
          <a:p/>
          <a:p>
            <a:r>
              <a:t>Register: R34, R35, R36, R37, R38, R43</a:t>
            </a:r>
          </a:p>
          <a:p>
            <a:r>
              <a:t>Sources:</a:t>
            </a:r>
          </a:p>
          <a:p>
            <a:r>
              <a:t>S4 Reserve Bank of Australia, Statement on Monetary Policy – November 2026, 2026-11-03: https://www.rba.gov.au/publications/smp/2026/nov/</a:t>
            </a:r>
          </a:p>
          <a:p>
            <a:r>
              <a:t>S5 Reserve Bank of Australia, Financial Stability Review – October 2026, 2026-10-01: https://www.rba.gov.au/publications/fsr/2026/oct/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RBA says this may be early evidence that earlier rises in advertised rents are passing through to CPI rents.</a:t>
            </a:r>
          </a:p>
          <a:p/>
          <a:p>
            <a:r>
              <a:t>Register: R39, R40</a:t>
            </a:r>
          </a:p>
          <a:p>
            <a:r>
              <a:t>Sources:</a:t>
            </a:r>
          </a:p>
          <a:p>
            <a:r>
              <a:t>S4 Reserve Bank of Australia, Statement on Monetary Policy – November 2026, 2026-11-03: https://www.rba.gov.au/publications/smp/2026/nov/</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Sources:</a:t>
            </a:r>
          </a:p>
          <a:p>
            <a:r>
              <a:t>S5 Reserve Bank of Australia, Financial Stability Review – October 2026, 2026-10-01: https://www.rba.gov.au/publications/fsr/2026/oct/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demand indicators, not approvals, starts or completions. September approvals actually rose (see State of the Nation).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showMasterSp="0">
  <p:cSld name="sotn-titl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body" sz="quarter" idx="10" hasCustomPrompt="1"/>
          </p:nvPr>
        </p:nvSpPr>
        <p:spPr>
          <a:xfrm>
            <a:off x="484632" y="1417320"/>
            <a:ext cx="8138160" cy="1051560"/>
          </a:xfrm>
          <a:prstGeom prst="rect">
            <a:avLst/>
          </a:prstGeom>
          <a:noFill/>
        </p:spPr>
        <p:txBody>
          <a:bodyPr wrap="square" lIns="0" tIns="0" rIns="0" bIns="0" anchor="b" anchorCtr="0" rtlCol="0">
            <a:noAutofit/>
          </a:bodyPr>
          <a:lstStyle>
            <a:lvl1pPr marL="0" indent="0" algn="l">
              <a:lnSpc>
                <a:spcPct val="90000"/>
              </a:lnSpc>
              <a:spcBef>
                <a:spcPts val="0"/>
              </a:spcBef>
              <a:buNone/>
              <a:defRPr sz="7500" b="0" i="0" dirty="0">
                <a:solidFill>
                  <a:srgbClr val="FFFFFF"/>
                </a:solidFill>
                <a:latin typeface="Sofia Sans Extra Condensed ExtraBold"/>
                <a:ea typeface="Sofia Sans Extra Condensed ExtraBold"/>
                <a:cs typeface="Sofia Sans Extra Condensed ExtraBold"/>
              </a:defRPr>
            </a:lvl1pPr>
          </a:lstStyle>
          <a:p>
            <a:r>
              <a:rPr lang="en-AU" dirty="0"/>
              <a:t>STATE OF THE NATION</a:t>
            </a:r>
          </a:p>
        </p:txBody>
      </p:sp>
      <p:sp>
        <p:nvSpPr>
          <p:cNvPr id="3" name="subtitle"/>
          <p:cNvSpPr>
            <a:spLocks noGrp="1"/>
          </p:cNvSpPr>
          <p:nvPr>
            <p:ph type="body" sz="quarter" idx="11" hasCustomPrompt="1"/>
          </p:nvPr>
        </p:nvSpPr>
        <p:spPr>
          <a:xfrm>
            <a:off x="484632" y="2560320"/>
            <a:ext cx="8138160" cy="731520"/>
          </a:xfrm>
          <a:prstGeom prst="rect">
            <a:avLst/>
          </a:prstGeom>
          <a:noFill/>
        </p:spPr>
        <p:txBody>
          <a:bodyPr wrap="square" lIns="0" tIns="0" rIns="0" bIns="0" anchor="t" anchorCtr="0" rtlCol="0">
            <a:noAutofit/>
          </a:bodyPr>
          <a:lstStyle>
            <a:lvl1pPr marL="0" indent="0" algn="l">
              <a:lnSpc>
                <a:spcPct val="125000"/>
              </a:lnSpc>
              <a:spcBef>
                <a:spcPts val="0"/>
              </a:spcBef>
              <a:buNone/>
              <a:defRPr sz="1400" b="0" i="1" dirty="0">
                <a:solidFill>
                  <a:srgbClr val="FFFFFF"/>
                </a:solidFill>
                <a:latin typeface="Montserrat Medium"/>
                <a:ea typeface="Montserrat Medium"/>
                <a:cs typeface="Montserrat Medium"/>
              </a:defRPr>
            </a:lvl1pPr>
          </a:lstStyle>
          <a:p>
            <a:r>
              <a:rPr lang="en-AU" dirty="0"/>
              <a:t>What's happening in Australia and what it means
for property owners and investors</a:t>
            </a:r>
          </a:p>
        </p:txBody>
      </p:sp>
      <p:sp>
        <p:nvSpPr>
          <p:cNvPr id="4" name="byline"/>
          <p:cNvSpPr>
            <a:spLocks noGrp="1"/>
          </p:cNvSpPr>
          <p:nvPr>
            <p:ph type="body" sz="quarter" idx="12" hasCustomPrompt="1"/>
          </p:nvPr>
        </p:nvSpPr>
        <p:spPr>
          <a:xfrm>
            <a:off x="512064" y="3931920"/>
            <a:ext cx="8138160" cy="365760"/>
          </a:xfrm>
          <a:prstGeom prst="rect">
            <a:avLst/>
          </a:prstGeom>
          <a:noFill/>
        </p:spPr>
        <p:txBody>
          <a:bodyPr wrap="square" lIns="0" tIns="0" rIns="0" bIns="0" anchor="t" anchorCtr="0" rtlCol="0">
            <a:noAutofit/>
          </a:bodyPr>
          <a:lstStyle>
            <a:lvl1pPr marL="0" indent="0" algn="l">
              <a:lnSpc>
                <a:spcPct val="100000"/>
              </a:lnSpc>
              <a:spcBef>
                <a:spcPts val="0"/>
              </a:spcBef>
              <a:buNone/>
              <a:defRPr sz="2000" b="1" i="0" dirty="0">
                <a:solidFill>
                  <a:srgbClr val="F4F4F2"/>
                </a:solidFill>
                <a:latin typeface="Montserrat"/>
                <a:ea typeface="Montserrat"/>
                <a:cs typeface="Montserrat"/>
              </a:defRPr>
            </a:lvl1pPr>
          </a:lstStyle>
          <a:p>
            <a:r>
              <a:rPr lang="en-AU" dirty="0"/>
              <a:t>by George Markoski</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rt-left">
    <p:spTree>
      <p:nvGrpSpPr>
        <p:cNvPr id="1" name=""/>
        <p:cNvGrpSpPr/>
        <p:nvPr/>
      </p:nvGrpSpPr>
      <p:grpSpPr>
        <a:xfrm>
          <a:off x="0" y="0"/>
          <a:ext cx="0" cy="0"/>
          <a:chOff x="0" y="0"/>
          <a:chExt cx="0" cy="0"/>
        </a:xfrm>
      </p:grpSpPr>
      <p:sp>
        <p:nvSpPr>
          <p:cNvPr id="2" name="chart"/>
          <p:cNvSpPr>
            <a:spLocks noGrp="1"/>
          </p:cNvSpPr>
          <p:nvPr>
            <p:ph type="pic" sz="quarter" idx="10" hasCustomPrompt="1"/>
          </p:nvPr>
        </p:nvSpPr>
        <p:spPr>
          <a:xfrm>
            <a:off x="228600" y="228600"/>
            <a:ext cx="5349240" cy="4114800"/>
          </a:xfrm>
          <a:prstGeom prst="rect">
            <a:avLst/>
          </a:prstGeom>
        </p:spPr>
        <p:txBody>
          <a:bodyPr wrap="square" lIns="0" tIns="0" rIns="0" bIns="0" anchor="ctr" anchorCtr="0" rtlCol="0">
            <a:noAutofit/>
          </a:bodyPr>
          <a:lstStyle>
            <a:lvl1pPr marL="0" indent="0" algn="ctr">
              <a:buNone/>
              <a:defRPr sz="1000">
                <a:solidFill>
                  <a:srgbClr val="9A9A9A"/>
                </a:solidFill>
              </a:defRPr>
            </a:lvl1pPr>
          </a:lstStyle>
          <a:p>
            <a:r>
              <a:rPr lang="en-AU" dirty="0"/>
              <a:t>chart (original from the source)</a:t>
            </a:r>
          </a:p>
        </p:txBody>
      </p:sp>
      <p:sp>
        <p:nvSpPr>
          <p:cNvPr id="3" name="headline"/>
          <p:cNvSpPr>
            <a:spLocks noGrp="1"/>
          </p:cNvSpPr>
          <p:nvPr>
            <p:ph type="body" sz="quarter" idx="11" hasCustomPrompt="1"/>
          </p:nvPr>
        </p:nvSpPr>
        <p:spPr>
          <a:xfrm>
            <a:off x="5760720" y="228600"/>
            <a:ext cx="3017520" cy="246888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4" name="body"/>
          <p:cNvSpPr>
            <a:spLocks noGrp="1"/>
          </p:cNvSpPr>
          <p:nvPr>
            <p:ph type="body" sz="quarter" idx="12" hasCustomPrompt="1"/>
          </p:nvPr>
        </p:nvSpPr>
        <p:spPr>
          <a:xfrm>
            <a:off x="5760720" y="822960"/>
            <a:ext cx="3017520" cy="3520440"/>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Body</a:t>
            </a:r>
          </a:p>
        </p:txBody>
      </p:sp>
      <p:sp>
        <p:nvSpPr>
          <p:cNvPr id="5" name="source"/>
          <p:cNvSpPr>
            <a:spLocks noGrp="1"/>
          </p:cNvSpPr>
          <p:nvPr>
            <p:ph type="body" sz="quarter" idx="13"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rt-left-stat">
    <p:spTree>
      <p:nvGrpSpPr>
        <p:cNvPr id="1" name=""/>
        <p:cNvGrpSpPr/>
        <p:nvPr/>
      </p:nvGrpSpPr>
      <p:grpSpPr>
        <a:xfrm>
          <a:off x="0" y="0"/>
          <a:ext cx="0" cy="0"/>
          <a:chOff x="0" y="0"/>
          <a:chExt cx="0" cy="0"/>
        </a:xfrm>
      </p:grpSpPr>
      <p:sp>
        <p:nvSpPr>
          <p:cNvPr id="2" name="chart"/>
          <p:cNvSpPr>
            <a:spLocks noGrp="1"/>
          </p:cNvSpPr>
          <p:nvPr>
            <p:ph type="pic" sz="quarter" idx="10" hasCustomPrompt="1"/>
          </p:nvPr>
        </p:nvSpPr>
        <p:spPr>
          <a:xfrm>
            <a:off x="228600" y="228600"/>
            <a:ext cx="5349240" cy="4114800"/>
          </a:xfrm>
          <a:prstGeom prst="rect">
            <a:avLst/>
          </a:prstGeom>
        </p:spPr>
        <p:txBody>
          <a:bodyPr wrap="square" lIns="0" tIns="0" rIns="0" bIns="0" anchor="ctr" anchorCtr="0" rtlCol="0">
            <a:noAutofit/>
          </a:bodyPr>
          <a:lstStyle>
            <a:lvl1pPr marL="0" indent="0" algn="ctr">
              <a:buNone/>
              <a:defRPr sz="1000">
                <a:solidFill>
                  <a:srgbClr val="9A9A9A"/>
                </a:solidFill>
              </a:defRPr>
            </a:lvl1pPr>
          </a:lstStyle>
          <a:p>
            <a:r>
              <a:rPr lang="en-AU" dirty="0"/>
              <a:t>chart (original from the source)</a:t>
            </a:r>
          </a:p>
        </p:txBody>
      </p:sp>
      <p:sp>
        <p:nvSpPr>
          <p:cNvPr id="3" name="headline"/>
          <p:cNvSpPr>
            <a:spLocks noGrp="1"/>
          </p:cNvSpPr>
          <p:nvPr>
            <p:ph type="body" sz="quarter" idx="11" hasCustomPrompt="1"/>
          </p:nvPr>
        </p:nvSpPr>
        <p:spPr>
          <a:xfrm>
            <a:off x="5760720" y="228600"/>
            <a:ext cx="3017520" cy="246888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4" name="stat"/>
          <p:cNvSpPr>
            <a:spLocks noGrp="1"/>
          </p:cNvSpPr>
          <p:nvPr>
            <p:ph type="body" sz="quarter" idx="12" hasCustomPrompt="1"/>
          </p:nvPr>
        </p:nvSpPr>
        <p:spPr>
          <a:xfrm>
            <a:off x="5760720" y="822960"/>
            <a:ext cx="3017520" cy="283464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a:t>
            </a:r>
          </a:p>
        </p:txBody>
      </p:sp>
      <p:sp>
        <p:nvSpPr>
          <p:cNvPr id="5" name="caption"/>
          <p:cNvSpPr>
            <a:spLocks noGrp="1"/>
          </p:cNvSpPr>
          <p:nvPr>
            <p:ph type="body" sz="quarter" idx="13" hasCustomPrompt="1"/>
          </p:nvPr>
        </p:nvSpPr>
        <p:spPr>
          <a:xfrm>
            <a:off x="5760720" y="1417320"/>
            <a:ext cx="2834640" cy="2926080"/>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Caption</a:t>
            </a:r>
          </a:p>
        </p:txBody>
      </p:sp>
      <p:sp>
        <p:nvSpPr>
          <p:cNvPr id="6" name="source"/>
          <p:cNvSpPr>
            <a:spLocks noGrp="1"/>
          </p:cNvSpPr>
          <p:nvPr>
            <p:ph type="body" sz="quarter" idx="14"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wide">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228600"/>
            <a:ext cx="8412480" cy="128016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context"/>
          <p:cNvSpPr>
            <a:spLocks noGrp="1"/>
          </p:cNvSpPr>
          <p:nvPr>
            <p:ph type="body" sz="quarter" idx="11" hasCustomPrompt="1"/>
          </p:nvPr>
        </p:nvSpPr>
        <p:spPr>
          <a:xfrm>
            <a:off x="365760" y="868680"/>
            <a:ext cx="8412480" cy="1280160"/>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Context</a:t>
            </a:r>
          </a:p>
        </p:txBody>
      </p:sp>
      <p:sp>
        <p:nvSpPr>
          <p:cNvPr id="4" name="chart"/>
          <p:cNvSpPr>
            <a:spLocks noGrp="1"/>
          </p:cNvSpPr>
          <p:nvPr>
            <p:ph type="pic" sz="quarter" idx="12" hasCustomPrompt="1"/>
          </p:nvPr>
        </p:nvSpPr>
        <p:spPr>
          <a:xfrm>
            <a:off x="365760" y="1097280"/>
            <a:ext cx="8412480" cy="3246120"/>
          </a:xfrm>
          <a:prstGeom prst="rect">
            <a:avLst/>
          </a:prstGeom>
        </p:spPr>
        <p:txBody>
          <a:bodyPr wrap="square" lIns="0" tIns="0" rIns="0" bIns="0" anchor="ctr" anchorCtr="0" rtlCol="0">
            <a:noAutofit/>
          </a:bodyPr>
          <a:lstStyle>
            <a:lvl1pPr marL="0" indent="0" algn="ctr">
              <a:buNone/>
              <a:defRPr sz="1000">
                <a:solidFill>
                  <a:srgbClr val="9A9A9A"/>
                </a:solidFill>
              </a:defRPr>
            </a:lvl1pPr>
          </a:lstStyle>
          <a:p>
            <a:r>
              <a:rPr lang="en-AU" dirty="0"/>
              <a:t>chart (original from the source)</a:t>
            </a:r>
          </a:p>
        </p:txBody>
      </p:sp>
      <p:sp>
        <p:nvSpPr>
          <p:cNvPr id="5" name="source"/>
          <p:cNvSpPr>
            <a:spLocks noGrp="1"/>
          </p:cNvSpPr>
          <p:nvPr>
            <p:ph type="body" sz="quarter" idx="13"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wide-stats">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228600"/>
            <a:ext cx="8412480" cy="128016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context"/>
          <p:cNvSpPr>
            <a:spLocks noGrp="1"/>
          </p:cNvSpPr>
          <p:nvPr>
            <p:ph type="body" sz="quarter" idx="11" hasCustomPrompt="1"/>
          </p:nvPr>
        </p:nvSpPr>
        <p:spPr>
          <a:xfrm>
            <a:off x="365760" y="868680"/>
            <a:ext cx="8412480" cy="1280160"/>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Context</a:t>
            </a:r>
          </a:p>
        </p:txBody>
      </p:sp>
      <p:sp>
        <p:nvSpPr>
          <p:cNvPr id="4" name="chart"/>
          <p:cNvSpPr>
            <a:spLocks noGrp="1"/>
          </p:cNvSpPr>
          <p:nvPr>
            <p:ph type="pic" sz="quarter" idx="12" hasCustomPrompt="1"/>
          </p:nvPr>
        </p:nvSpPr>
        <p:spPr>
          <a:xfrm>
            <a:off x="365760" y="1097280"/>
            <a:ext cx="6309360" cy="3246120"/>
          </a:xfrm>
          <a:prstGeom prst="rect">
            <a:avLst/>
          </a:prstGeom>
        </p:spPr>
        <p:txBody>
          <a:bodyPr wrap="square" lIns="0" tIns="0" rIns="0" bIns="0" anchor="ctr" anchorCtr="0" rtlCol="0">
            <a:noAutofit/>
          </a:bodyPr>
          <a:lstStyle>
            <a:lvl1pPr marL="0" indent="0" algn="ctr">
              <a:buNone/>
              <a:defRPr sz="1000">
                <a:solidFill>
                  <a:srgbClr val="9A9A9A"/>
                </a:solidFill>
              </a:defRPr>
            </a:lvl1pPr>
          </a:lstStyle>
          <a:p>
            <a:r>
              <a:rPr lang="en-AU" dirty="0"/>
              <a:t>chart (original from the source)</a:t>
            </a:r>
          </a:p>
        </p:txBody>
      </p:sp>
      <p:sp>
        <p:nvSpPr>
          <p:cNvPr id="5" name="stat1"/>
          <p:cNvSpPr>
            <a:spLocks noGrp="1"/>
          </p:cNvSpPr>
          <p:nvPr>
            <p:ph type="body" sz="quarter" idx="13" hasCustomPrompt="1"/>
          </p:nvPr>
        </p:nvSpPr>
        <p:spPr>
          <a:xfrm>
            <a:off x="6903720" y="1463040"/>
            <a:ext cx="187452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Stat1</a:t>
            </a:r>
          </a:p>
        </p:txBody>
      </p:sp>
      <p:sp>
        <p:nvSpPr>
          <p:cNvPr id="6" name="caption1"/>
          <p:cNvSpPr>
            <a:spLocks noGrp="1"/>
          </p:cNvSpPr>
          <p:nvPr>
            <p:ph type="body" sz="quarter" idx="14" hasCustomPrompt="1"/>
          </p:nvPr>
        </p:nvSpPr>
        <p:spPr>
          <a:xfrm>
            <a:off x="6903720" y="2103120"/>
            <a:ext cx="1874520" cy="548640"/>
          </a:xfrm>
          <a:prstGeom prst="rect">
            <a:avLst/>
          </a:prstGeom>
          <a:noFill/>
        </p:spPr>
        <p:txBody>
          <a:bodyPr wrap="square" lIns="0" tIns="0" rIns="0" bIns="0" anchor="t" anchorCtr="0" rtlCol="0">
            <a:noAutofit/>
          </a:bodyPr>
          <a:lstStyle>
            <a:lvl1pPr marL="0" indent="0" algn="l">
              <a:lnSpc>
                <a:spcPct val="115000"/>
              </a:lnSpc>
              <a:spcBef>
                <a:spcPts val="0"/>
              </a:spcBef>
              <a:buNone/>
              <a:defRPr sz="1000" b="0" i="0" dirty="0">
                <a:solidFill>
                  <a:srgbClr val="2D2B2C"/>
                </a:solidFill>
                <a:latin typeface="Montserrat Medium"/>
                <a:ea typeface="Montserrat Medium"/>
                <a:cs typeface="Montserrat Medium"/>
              </a:defRPr>
            </a:lvl1pPr>
          </a:lstStyle>
          <a:p>
            <a:r>
              <a:rPr lang="en-AU" dirty="0"/>
              <a:t>Caption1</a:t>
            </a:r>
          </a:p>
        </p:txBody>
      </p:sp>
      <p:sp>
        <p:nvSpPr>
          <p:cNvPr id="7" name="stat2"/>
          <p:cNvSpPr>
            <a:spLocks noGrp="1"/>
          </p:cNvSpPr>
          <p:nvPr>
            <p:ph type="body" sz="quarter" idx="15" hasCustomPrompt="1"/>
          </p:nvPr>
        </p:nvSpPr>
        <p:spPr>
          <a:xfrm>
            <a:off x="6903720" y="2788920"/>
            <a:ext cx="187452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Stat2</a:t>
            </a:r>
          </a:p>
        </p:txBody>
      </p:sp>
      <p:sp>
        <p:nvSpPr>
          <p:cNvPr id="8" name="caption2"/>
          <p:cNvSpPr>
            <a:spLocks noGrp="1"/>
          </p:cNvSpPr>
          <p:nvPr>
            <p:ph type="body" sz="quarter" idx="16" hasCustomPrompt="1"/>
          </p:nvPr>
        </p:nvSpPr>
        <p:spPr>
          <a:xfrm>
            <a:off x="6903720" y="3429000"/>
            <a:ext cx="1874520" cy="548640"/>
          </a:xfrm>
          <a:prstGeom prst="rect">
            <a:avLst/>
          </a:prstGeom>
          <a:noFill/>
        </p:spPr>
        <p:txBody>
          <a:bodyPr wrap="square" lIns="0" tIns="0" rIns="0" bIns="0" anchor="t" anchorCtr="0" rtlCol="0">
            <a:noAutofit/>
          </a:bodyPr>
          <a:lstStyle>
            <a:lvl1pPr marL="0" indent="0" algn="l">
              <a:lnSpc>
                <a:spcPct val="115000"/>
              </a:lnSpc>
              <a:spcBef>
                <a:spcPts val="0"/>
              </a:spcBef>
              <a:buNone/>
              <a:defRPr sz="1000" b="0" i="0" dirty="0">
                <a:solidFill>
                  <a:srgbClr val="2D2B2C"/>
                </a:solidFill>
                <a:latin typeface="Montserrat Medium"/>
                <a:ea typeface="Montserrat Medium"/>
                <a:cs typeface="Montserrat Medium"/>
              </a:defRPr>
            </a:lvl1pPr>
          </a:lstStyle>
          <a:p>
            <a:r>
              <a:rPr lang="en-AU" dirty="0"/>
              <a:t>Caption2</a:t>
            </a:r>
          </a:p>
        </p:txBody>
      </p:sp>
      <p:sp>
        <p:nvSpPr>
          <p:cNvPr id="9" name="source"/>
          <p:cNvSpPr>
            <a:spLocks noGrp="1"/>
          </p:cNvSpPr>
          <p:nvPr>
            <p:ph type="body" sz="quarter" idx="17"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he-news">
    <p:spTree>
      <p:nvGrpSpPr>
        <p:cNvPr id="1" name=""/>
        <p:cNvGrpSpPr/>
        <p:nvPr/>
      </p:nvGrpSpPr>
      <p:grpSpPr>
        <a:xfrm>
          <a:off x="0" y="0"/>
          <a:ext cx="0" cy="0"/>
          <a:chOff x="0" y="0"/>
          <a:chExt cx="0" cy="0"/>
        </a:xfrm>
      </p:grpSpPr>
      <p:sp>
        <p:nvSpPr>
          <p:cNvPr id="2" name="image"/>
          <p:cNvSpPr>
            <a:spLocks noGrp="1"/>
          </p:cNvSpPr>
          <p:nvPr>
            <p:ph type="pic" sz="quarter" idx="10" hasCustomPrompt="1"/>
          </p:nvPr>
        </p:nvSpPr>
        <p:spPr>
          <a:xfrm>
            <a:off x="228600" y="228600"/>
            <a:ext cx="3520440" cy="4114800"/>
          </a:xfrm>
          <a:prstGeom prst="rect">
            <a:avLst/>
          </a:prstGeom>
        </p:spPr>
        <p:txBody>
          <a:bodyPr wrap="square" lIns="0" tIns="0" rIns="0" bIns="0" anchor="ctr" anchorCtr="0" rtlCol="0">
            <a:noAutofit/>
          </a:bodyPr>
          <a:lstStyle>
            <a:lvl1pPr marL="0" indent="0" algn="ctr">
              <a:buNone/>
              <a:defRPr sz="1000">
                <a:solidFill>
                  <a:srgbClr val="9A9A9A"/>
                </a:solidFill>
              </a:defRPr>
            </a:lvl1pPr>
          </a:lstStyle>
          <a:p>
            <a:r>
              <a:rPr lang="en-AU" dirty="0"/>
              <a:t>image (original from the source)</a:t>
            </a:r>
          </a:p>
        </p:txBody>
      </p:sp>
      <p:sp>
        <p:nvSpPr>
          <p:cNvPr id="3" name="kicker"/>
          <p:cNvSpPr>
            <a:spLocks noGrp="1"/>
          </p:cNvSpPr>
          <p:nvPr>
            <p:ph type="body" sz="quarter" idx="11" hasCustomPrompt="1"/>
          </p:nvPr>
        </p:nvSpPr>
        <p:spPr>
          <a:xfrm>
            <a:off x="4023360" y="274320"/>
            <a:ext cx="3657600" cy="201168"/>
          </a:xfrm>
          <a:prstGeom prst="rect">
            <a:avLst/>
          </a:prstGeom>
          <a:noFill/>
        </p:spPr>
        <p:txBody>
          <a:bodyPr wrap="square" lIns="0" tIns="0" rIns="0" bIns="0" anchor="t" anchorCtr="0" rtlCol="0">
            <a:noAutofit/>
          </a:bodyPr>
          <a:lstStyle>
            <a:lvl1pPr marL="0" indent="0" algn="l">
              <a:lnSpc>
                <a:spcPct val="100000"/>
              </a:lnSpc>
              <a:spcBef>
                <a:spcPts val="0"/>
              </a:spcBef>
              <a:buNone/>
              <a:defRPr sz="800" b="0" i="0" dirty="0">
                <a:solidFill>
                  <a:srgbClr val="BFA536"/>
                </a:solidFill>
                <a:latin typeface="Montserrat SemiBold"/>
                <a:ea typeface="Montserrat SemiBold"/>
                <a:cs typeface="Montserrat SemiBold"/>
              </a:defRPr>
            </a:lvl1pPr>
          </a:lstStyle>
          <a:p>
            <a:r>
              <a:rPr lang="en-AU" dirty="0"/>
              <a:t>IN THE NEWS</a:t>
            </a:r>
          </a:p>
        </p:txBody>
      </p:sp>
      <p:sp>
        <p:nvSpPr>
          <p:cNvPr id="4" name="headline"/>
          <p:cNvSpPr>
            <a:spLocks noGrp="1"/>
          </p:cNvSpPr>
          <p:nvPr>
            <p:ph type="body" sz="quarter" idx="12" hasCustomPrompt="1"/>
          </p:nvPr>
        </p:nvSpPr>
        <p:spPr>
          <a:xfrm>
            <a:off x="4023360" y="502920"/>
            <a:ext cx="4754880" cy="960120"/>
          </a:xfrm>
          <a:prstGeom prst="rect">
            <a:avLst/>
          </a:prstGeom>
          <a:noFill/>
        </p:spPr>
        <p:txBody>
          <a:bodyPr wrap="square" lIns="0" tIns="0" rIns="0" bIns="0" anchor="t" anchorCtr="0" rtlCol="0">
            <a:noAutofit/>
          </a:bodyPr>
          <a:lstStyle>
            <a:lvl1pPr marL="0" indent="0" algn="l">
              <a:lnSpc>
                <a:spcPct val="90000"/>
              </a:lnSpc>
              <a:spcBef>
                <a:spcPts val="0"/>
              </a:spcBef>
              <a:buNone/>
              <a:defRPr sz="32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5" name="bar"/>
          <p:cNvSpPr/>
          <p:nvPr/>
        </p:nvSpPr>
        <p:spPr>
          <a:xfrm>
            <a:off x="4023360" y="1645920"/>
            <a:ext cx="45720" cy="2606040"/>
          </a:xfrm>
          <a:prstGeom prst="rect">
            <a:avLst/>
          </a:prstGeom>
          <a:solidFill>
            <a:srgbClr val="BFA536"/>
          </a:solidFill>
          <a:ln>
            <a:noFill/>
          </a:ln>
        </p:spPr>
        <p:txBody>
          <a:bodyPr/>
          <a:lstStyle/>
          <a:p>
            <a:endParaRPr lang="en-AU"/>
          </a:p>
        </p:txBody>
      </p:sp>
      <p:sp>
        <p:nvSpPr>
          <p:cNvPr id="6" name="lead"/>
          <p:cNvSpPr>
            <a:spLocks noGrp="1"/>
          </p:cNvSpPr>
          <p:nvPr>
            <p:ph type="body" sz="quarter" idx="13" hasCustomPrompt="1"/>
          </p:nvPr>
        </p:nvSpPr>
        <p:spPr>
          <a:xfrm>
            <a:off x="4187952" y="1627632"/>
            <a:ext cx="4590288" cy="1280160"/>
          </a:xfrm>
          <a:prstGeom prst="rect">
            <a:avLst/>
          </a:prstGeom>
          <a:noFill/>
        </p:spPr>
        <p:txBody>
          <a:bodyPr wrap="square" lIns="0" tIns="0" rIns="0" bIns="0" anchor="t" anchorCtr="0" rtlCol="0">
            <a:noAutofit/>
          </a:bodyPr>
          <a:lstStyle>
            <a:lvl1pPr marL="0" indent="0" algn="l">
              <a:lnSpc>
                <a:spcPct val="115000"/>
              </a:lnSpc>
              <a:spcBef>
                <a:spcPts val="0"/>
              </a:spcBef>
              <a:buNone/>
              <a:defRPr sz="1200" b="1" i="0" dirty="0">
                <a:solidFill>
                  <a:srgbClr val="060F2B"/>
                </a:solidFill>
                <a:latin typeface="Montserrat"/>
                <a:ea typeface="Montserrat"/>
                <a:cs typeface="Montserrat"/>
              </a:defRPr>
            </a:lvl1pPr>
          </a:lstStyle>
          <a:p>
            <a:r>
              <a:rPr lang="en-AU" dirty="0"/>
              <a:t>Lead</a:t>
            </a:r>
          </a:p>
        </p:txBody>
      </p:sp>
      <p:sp>
        <p:nvSpPr>
          <p:cNvPr id="7" name="body"/>
          <p:cNvSpPr>
            <a:spLocks noGrp="1"/>
          </p:cNvSpPr>
          <p:nvPr>
            <p:ph type="body" sz="quarter" idx="14" hasCustomPrompt="1"/>
          </p:nvPr>
        </p:nvSpPr>
        <p:spPr>
          <a:xfrm>
            <a:off x="4187952" y="2011680"/>
            <a:ext cx="4590288" cy="2240280"/>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Body</a:t>
            </a:r>
          </a:p>
        </p:txBody>
      </p:sp>
      <p:sp>
        <p:nvSpPr>
          <p:cNvPr id="8" name="source"/>
          <p:cNvSpPr>
            <a:spLocks noGrp="1"/>
          </p:cNvSpPr>
          <p:nvPr>
            <p:ph type="body" sz="quarter" idx="15" hasCustomPrompt="1"/>
          </p:nvPr>
        </p:nvSpPr>
        <p:spPr>
          <a:xfrm>
            <a:off x="4023360" y="4443984"/>
            <a:ext cx="47548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art"/>
          <p:cNvSpPr>
            <a:spLocks noGrp="1"/>
          </p:cNvSpPr>
          <p:nvPr>
            <p:ph type="pic" sz="quarter" idx="10" hasCustomPrompt="1"/>
          </p:nvPr>
        </p:nvSpPr>
        <p:spPr>
          <a:xfrm>
            <a:off x="4572000" y="0"/>
            <a:ext cx="4572000" cy="4700016"/>
          </a:xfrm>
          <a:prstGeom prst="rect">
            <a:avLst/>
          </a:prstGeom>
        </p:spPr>
        <p:txBody>
          <a:bodyPr wrap="square" lIns="0" tIns="0" rIns="0" bIns="0" anchor="ctr" anchorCtr="0" rtlCol="0">
            <a:noAutofit/>
          </a:bodyPr>
          <a:lstStyle>
            <a:lvl1pPr marL="0" indent="0" algn="ctr">
              <a:buNone/>
              <a:defRPr sz="1000">
                <a:solidFill>
                  <a:srgbClr val="9A9A9A"/>
                </a:solidFill>
              </a:defRPr>
            </a:lvl1pPr>
          </a:lstStyle>
          <a:p>
            <a:r>
              <a:rPr lang="en-AU" dirty="0"/>
              <a:t>art (original from the source)</a:t>
            </a:r>
          </a:p>
        </p:txBody>
      </p:sp>
      <p:sp>
        <p:nvSpPr>
          <p:cNvPr id="3" name="headline"/>
          <p:cNvSpPr>
            <a:spLocks noGrp="1"/>
          </p:cNvSpPr>
          <p:nvPr>
            <p:ph type="body" sz="quarter" idx="11" hasCustomPrompt="1"/>
          </p:nvPr>
        </p:nvSpPr>
        <p:spPr>
          <a:xfrm>
            <a:off x="411480" y="502920"/>
            <a:ext cx="5852160" cy="2880360"/>
          </a:xfrm>
          <a:prstGeom prst="rect">
            <a:avLst/>
          </a:prstGeom>
          <a:noFill/>
        </p:spPr>
        <p:txBody>
          <a:bodyPr wrap="square" lIns="0" tIns="0" rIns="0" bIns="0" anchor="b" anchorCtr="0" rtlCol="0">
            <a:noAutofit/>
          </a:bodyPr>
          <a:lstStyle>
            <a:lvl1pPr marL="0" indent="0" algn="l">
              <a:lnSpc>
                <a:spcPct val="88000"/>
              </a:lnSpc>
              <a:spcBef>
                <a:spcPts val="0"/>
              </a:spcBef>
              <a:buNone/>
              <a:defRPr sz="70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4" name="subtitle"/>
          <p:cNvSpPr>
            <a:spLocks noGrp="1"/>
          </p:cNvSpPr>
          <p:nvPr>
            <p:ph type="body" sz="quarter" idx="12" hasCustomPrompt="1"/>
          </p:nvPr>
        </p:nvSpPr>
        <p:spPr>
          <a:xfrm>
            <a:off x="411480" y="3520440"/>
            <a:ext cx="5760720" cy="548640"/>
          </a:xfrm>
          <a:prstGeom prst="rect">
            <a:avLst/>
          </a:prstGeom>
          <a:noFill/>
        </p:spPr>
        <p:txBody>
          <a:bodyPr wrap="square" lIns="0" tIns="0" rIns="0" bIns="0" anchor="t" anchorCtr="0" rtlCol="0">
            <a:noAutofit/>
          </a:bodyPr>
          <a:lstStyle>
            <a:lvl1pPr marL="0" indent="0" algn="l">
              <a:lnSpc>
                <a:spcPct val="120000"/>
              </a:lnSpc>
              <a:spcBef>
                <a:spcPts val="0"/>
              </a:spcBef>
              <a:buNone/>
              <a:defRPr sz="1200" b="0" i="1" dirty="0">
                <a:solidFill>
                  <a:srgbClr val="060F2B"/>
                </a:solidFill>
                <a:latin typeface="Montserrat Medium"/>
                <a:ea typeface="Montserrat Medium"/>
                <a:cs typeface="Montserrat Medium"/>
              </a:defRPr>
            </a:lvl1pPr>
          </a:lstStyle>
          <a:p>
            <a:r>
              <a:rPr lang="en-AU" dirty="0"/>
              <a:t>Subtitle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ts-3">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411480"/>
            <a:ext cx="8412480" cy="777240"/>
          </a:xfrm>
          <a:prstGeom prst="rect">
            <a:avLst/>
          </a:prstGeom>
          <a:noFill/>
        </p:spPr>
        <p:txBody>
          <a:bodyPr wrap="square" lIns="0" tIns="0" rIns="0" bIns="0" anchor="t" anchorCtr="0" rtlCol="0">
            <a:noAutofit/>
          </a:bodyPr>
          <a:lstStyle>
            <a:lvl1pPr marL="0" indent="0" algn="ctr">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cxnSp>
        <p:nvCxnSpPr>
          <p:cNvPr id="3" name="rule1"/>
          <p:cNvCxnSpPr/>
          <p:nvPr/>
        </p:nvCxnSpPr>
        <p:spPr>
          <a:xfrm>
            <a:off x="3172968" y="1691640"/>
            <a:ext cx="0" cy="1097280"/>
          </a:xfrm>
          <a:prstGeom prst="line">
            <a:avLst/>
          </a:prstGeom>
          <a:ln w="9525">
            <a:solidFill>
              <a:srgbClr val="E3E3E3"/>
            </a:solidFill>
          </a:ln>
        </p:spPr>
      </p:cxnSp>
      <p:cxnSp>
        <p:nvCxnSpPr>
          <p:cNvPr id="4" name="rule2"/>
          <p:cNvCxnSpPr/>
          <p:nvPr/>
        </p:nvCxnSpPr>
        <p:spPr>
          <a:xfrm>
            <a:off x="5971032" y="1691640"/>
            <a:ext cx="0" cy="1097280"/>
          </a:xfrm>
          <a:prstGeom prst="line">
            <a:avLst/>
          </a:prstGeom>
          <a:ln w="9525">
            <a:solidFill>
              <a:srgbClr val="E3E3E3"/>
            </a:solidFill>
          </a:ln>
        </p:spPr>
      </p:cxnSp>
      <p:sp>
        <p:nvSpPr>
          <p:cNvPr id="5" name="stat1"/>
          <p:cNvSpPr>
            <a:spLocks noGrp="1"/>
          </p:cNvSpPr>
          <p:nvPr>
            <p:ph type="body" sz="quarter" idx="11" hasCustomPrompt="1"/>
          </p:nvPr>
        </p:nvSpPr>
        <p:spPr>
          <a:xfrm>
            <a:off x="365760" y="1600200"/>
            <a:ext cx="2651760" cy="868680"/>
          </a:xfrm>
          <a:prstGeom prst="rect">
            <a:avLst/>
          </a:prstGeom>
          <a:noFill/>
        </p:spPr>
        <p:txBody>
          <a:bodyPr wrap="square" lIns="0" tIns="0" rIns="0" bIns="0" anchor="t" anchorCtr="0" rtlCol="0">
            <a:noAutofit/>
          </a:bodyPr>
          <a:lstStyle>
            <a:lvl1pPr marL="0" indent="0" algn="ctr">
              <a:lnSpc>
                <a:spcPct val="90000"/>
              </a:lnSpc>
              <a:spcBef>
                <a:spcPts val="0"/>
              </a:spcBef>
              <a:buNone/>
              <a:defRPr sz="5500" b="0" i="0" dirty="0">
                <a:solidFill>
                  <a:srgbClr val="060F2B"/>
                </a:solidFill>
                <a:latin typeface="Sofia Sans Extra Condensed ExtraBold"/>
                <a:ea typeface="Sofia Sans Extra Condensed ExtraBold"/>
                <a:cs typeface="Sofia Sans Extra Condensed ExtraBold"/>
              </a:defRPr>
            </a:lvl1pPr>
          </a:lstStyle>
          <a:p>
            <a:r>
              <a:rPr lang="en-AU" dirty="0"/>
              <a:t>Stat1</a:t>
            </a:r>
          </a:p>
        </p:txBody>
      </p:sp>
      <p:sp>
        <p:nvSpPr>
          <p:cNvPr id="6" name="caption1"/>
          <p:cNvSpPr>
            <a:spLocks noGrp="1"/>
          </p:cNvSpPr>
          <p:nvPr>
            <p:ph type="body" sz="quarter" idx="12" hasCustomPrompt="1"/>
          </p:nvPr>
        </p:nvSpPr>
        <p:spPr>
          <a:xfrm>
            <a:off x="502920" y="2468880"/>
            <a:ext cx="2377440" cy="502920"/>
          </a:xfrm>
          <a:prstGeom prst="rect">
            <a:avLst/>
          </a:prstGeom>
          <a:noFill/>
        </p:spPr>
        <p:txBody>
          <a:bodyPr wrap="square" lIns="0" tIns="0" rIns="0" bIns="0" anchor="t" anchorCtr="0" rtlCol="0">
            <a:noAutofit/>
          </a:bodyPr>
          <a:lstStyle>
            <a:lvl1pPr marL="0" indent="0" algn="ctr">
              <a:lnSpc>
                <a:spcPct val="115000"/>
              </a:lnSpc>
              <a:spcBef>
                <a:spcPts val="0"/>
              </a:spcBef>
              <a:buNone/>
              <a:defRPr sz="1000" b="0" i="0" dirty="0">
                <a:solidFill>
                  <a:srgbClr val="2D2B2C"/>
                </a:solidFill>
                <a:latin typeface="Montserrat Medium"/>
                <a:ea typeface="Montserrat Medium"/>
                <a:cs typeface="Montserrat Medium"/>
              </a:defRPr>
            </a:lvl1pPr>
          </a:lstStyle>
          <a:p>
            <a:r>
              <a:rPr lang="en-AU" dirty="0"/>
              <a:t>Caption1</a:t>
            </a:r>
          </a:p>
        </p:txBody>
      </p:sp>
      <p:sp>
        <p:nvSpPr>
          <p:cNvPr id="7" name="stat2"/>
          <p:cNvSpPr>
            <a:spLocks noGrp="1"/>
          </p:cNvSpPr>
          <p:nvPr>
            <p:ph type="body" sz="quarter" idx="13" hasCustomPrompt="1"/>
          </p:nvPr>
        </p:nvSpPr>
        <p:spPr>
          <a:xfrm>
            <a:off x="3246120" y="1600200"/>
            <a:ext cx="2651760" cy="868680"/>
          </a:xfrm>
          <a:prstGeom prst="rect">
            <a:avLst/>
          </a:prstGeom>
          <a:noFill/>
        </p:spPr>
        <p:txBody>
          <a:bodyPr wrap="square" lIns="0" tIns="0" rIns="0" bIns="0" anchor="t" anchorCtr="0" rtlCol="0">
            <a:noAutofit/>
          </a:bodyPr>
          <a:lstStyle>
            <a:lvl1pPr marL="0" indent="0" algn="ctr">
              <a:lnSpc>
                <a:spcPct val="90000"/>
              </a:lnSpc>
              <a:spcBef>
                <a:spcPts val="0"/>
              </a:spcBef>
              <a:buNone/>
              <a:defRPr sz="5500" b="0" i="0" dirty="0">
                <a:solidFill>
                  <a:srgbClr val="060F2B"/>
                </a:solidFill>
                <a:latin typeface="Sofia Sans Extra Condensed ExtraBold"/>
                <a:ea typeface="Sofia Sans Extra Condensed ExtraBold"/>
                <a:cs typeface="Sofia Sans Extra Condensed ExtraBold"/>
              </a:defRPr>
            </a:lvl1pPr>
          </a:lstStyle>
          <a:p>
            <a:r>
              <a:rPr lang="en-AU" dirty="0"/>
              <a:t>Stat2</a:t>
            </a:r>
          </a:p>
        </p:txBody>
      </p:sp>
      <p:sp>
        <p:nvSpPr>
          <p:cNvPr id="8" name="caption2"/>
          <p:cNvSpPr>
            <a:spLocks noGrp="1"/>
          </p:cNvSpPr>
          <p:nvPr>
            <p:ph type="body" sz="quarter" idx="14" hasCustomPrompt="1"/>
          </p:nvPr>
        </p:nvSpPr>
        <p:spPr>
          <a:xfrm>
            <a:off x="3383280" y="2468880"/>
            <a:ext cx="2377440" cy="502920"/>
          </a:xfrm>
          <a:prstGeom prst="rect">
            <a:avLst/>
          </a:prstGeom>
          <a:noFill/>
        </p:spPr>
        <p:txBody>
          <a:bodyPr wrap="square" lIns="0" tIns="0" rIns="0" bIns="0" anchor="t" anchorCtr="0" rtlCol="0">
            <a:noAutofit/>
          </a:bodyPr>
          <a:lstStyle>
            <a:lvl1pPr marL="0" indent="0" algn="ctr">
              <a:lnSpc>
                <a:spcPct val="115000"/>
              </a:lnSpc>
              <a:spcBef>
                <a:spcPts val="0"/>
              </a:spcBef>
              <a:buNone/>
              <a:defRPr sz="1000" b="0" i="0" dirty="0">
                <a:solidFill>
                  <a:srgbClr val="2D2B2C"/>
                </a:solidFill>
                <a:latin typeface="Montserrat Medium"/>
                <a:ea typeface="Montserrat Medium"/>
                <a:cs typeface="Montserrat Medium"/>
              </a:defRPr>
            </a:lvl1pPr>
          </a:lstStyle>
          <a:p>
            <a:r>
              <a:rPr lang="en-AU" dirty="0"/>
              <a:t>Caption2</a:t>
            </a:r>
          </a:p>
        </p:txBody>
      </p:sp>
      <p:sp>
        <p:nvSpPr>
          <p:cNvPr id="9" name="stat3"/>
          <p:cNvSpPr>
            <a:spLocks noGrp="1"/>
          </p:cNvSpPr>
          <p:nvPr>
            <p:ph type="body" sz="quarter" idx="15" hasCustomPrompt="1"/>
          </p:nvPr>
        </p:nvSpPr>
        <p:spPr>
          <a:xfrm>
            <a:off x="6126480" y="1600200"/>
            <a:ext cx="2651760" cy="868680"/>
          </a:xfrm>
          <a:prstGeom prst="rect">
            <a:avLst/>
          </a:prstGeom>
          <a:noFill/>
        </p:spPr>
        <p:txBody>
          <a:bodyPr wrap="square" lIns="0" tIns="0" rIns="0" bIns="0" anchor="t" anchorCtr="0" rtlCol="0">
            <a:noAutofit/>
          </a:bodyPr>
          <a:lstStyle>
            <a:lvl1pPr marL="0" indent="0" algn="ctr">
              <a:lnSpc>
                <a:spcPct val="90000"/>
              </a:lnSpc>
              <a:spcBef>
                <a:spcPts val="0"/>
              </a:spcBef>
              <a:buNone/>
              <a:defRPr sz="5500" b="0" i="0" dirty="0">
                <a:solidFill>
                  <a:srgbClr val="060F2B"/>
                </a:solidFill>
                <a:latin typeface="Sofia Sans Extra Condensed ExtraBold"/>
                <a:ea typeface="Sofia Sans Extra Condensed ExtraBold"/>
                <a:cs typeface="Sofia Sans Extra Condensed ExtraBold"/>
              </a:defRPr>
            </a:lvl1pPr>
          </a:lstStyle>
          <a:p>
            <a:r>
              <a:rPr lang="en-AU" dirty="0"/>
              <a:t>Stat3</a:t>
            </a:r>
          </a:p>
        </p:txBody>
      </p:sp>
      <p:sp>
        <p:nvSpPr>
          <p:cNvPr id="10" name="caption3"/>
          <p:cNvSpPr>
            <a:spLocks noGrp="1"/>
          </p:cNvSpPr>
          <p:nvPr>
            <p:ph type="body" sz="quarter" idx="16" hasCustomPrompt="1"/>
          </p:nvPr>
        </p:nvSpPr>
        <p:spPr>
          <a:xfrm>
            <a:off x="6263640" y="2468880"/>
            <a:ext cx="2377440" cy="502920"/>
          </a:xfrm>
          <a:prstGeom prst="rect">
            <a:avLst/>
          </a:prstGeom>
          <a:noFill/>
        </p:spPr>
        <p:txBody>
          <a:bodyPr wrap="square" lIns="0" tIns="0" rIns="0" bIns="0" anchor="t" anchorCtr="0" rtlCol="0">
            <a:noAutofit/>
          </a:bodyPr>
          <a:lstStyle>
            <a:lvl1pPr marL="0" indent="0" algn="ctr">
              <a:lnSpc>
                <a:spcPct val="115000"/>
              </a:lnSpc>
              <a:spcBef>
                <a:spcPts val="0"/>
              </a:spcBef>
              <a:buNone/>
              <a:defRPr sz="1000" b="0" i="0" dirty="0">
                <a:solidFill>
                  <a:srgbClr val="2D2B2C"/>
                </a:solidFill>
                <a:latin typeface="Montserrat Medium"/>
                <a:ea typeface="Montserrat Medium"/>
                <a:cs typeface="Montserrat Medium"/>
              </a:defRPr>
            </a:lvl1pPr>
          </a:lstStyle>
          <a:p>
            <a:r>
              <a:rPr lang="en-AU" dirty="0"/>
              <a:t>Caption3</a:t>
            </a:r>
          </a:p>
        </p:txBody>
      </p:sp>
      <p:sp>
        <p:nvSpPr>
          <p:cNvPr id="11" name="takeaway"/>
          <p:cNvSpPr>
            <a:spLocks noGrp="1"/>
          </p:cNvSpPr>
          <p:nvPr>
            <p:ph type="body" sz="quarter" idx="17" hasCustomPrompt="1"/>
          </p:nvPr>
        </p:nvSpPr>
        <p:spPr>
          <a:xfrm>
            <a:off x="1097280" y="3383280"/>
            <a:ext cx="6949440" cy="594360"/>
          </a:xfrm>
          <a:prstGeom prst="rect">
            <a:avLst/>
          </a:prstGeom>
          <a:noFill/>
        </p:spPr>
        <p:txBody>
          <a:bodyPr wrap="square" lIns="0" tIns="0" rIns="0" bIns="0" anchor="t" anchorCtr="0" rtlCol="0">
            <a:noAutofit/>
          </a:bodyPr>
          <a:lstStyle>
            <a:lvl1pPr marL="0" indent="0" algn="ctr">
              <a:lnSpc>
                <a:spcPct val="115000"/>
              </a:lnSpc>
              <a:spcBef>
                <a:spcPts val="0"/>
              </a:spcBef>
              <a:buNone/>
              <a:defRPr sz="1200" b="1" i="0" dirty="0">
                <a:solidFill>
                  <a:srgbClr val="060F2B"/>
                </a:solidFill>
                <a:latin typeface="Montserrat"/>
                <a:ea typeface="Montserrat"/>
                <a:cs typeface="Montserrat"/>
              </a:defRPr>
            </a:lvl1pPr>
          </a:lstStyle>
          <a:p>
            <a:r>
              <a:rPr lang="en-AU" dirty="0"/>
              <a:t>Takeaway</a:t>
            </a:r>
          </a:p>
        </p:txBody>
      </p:sp>
      <p:sp>
        <p:nvSpPr>
          <p:cNvPr id="12" name="source"/>
          <p:cNvSpPr>
            <a:spLocks noGrp="1"/>
          </p:cNvSpPr>
          <p:nvPr>
            <p:ph type="body" sz="quarter" idx="18"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umns-4">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228600"/>
            <a:ext cx="8412480" cy="64008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subtitle"/>
          <p:cNvSpPr>
            <a:spLocks noGrp="1"/>
          </p:cNvSpPr>
          <p:nvPr>
            <p:ph type="body" sz="quarter" idx="11" hasCustomPrompt="1"/>
          </p:nvPr>
        </p:nvSpPr>
        <p:spPr>
          <a:xfrm>
            <a:off x="365760" y="868680"/>
            <a:ext cx="8412480" cy="365760"/>
          </a:xfrm>
          <a:prstGeom prst="rect">
            <a:avLst/>
          </a:prstGeom>
          <a:noFill/>
        </p:spPr>
        <p:txBody>
          <a:bodyPr wrap="square" lIns="0" tIns="0" rIns="0" bIns="0" anchor="t" anchorCtr="0" rtlCol="0">
            <a:noAutofit/>
          </a:bodyPr>
          <a:lstStyle>
            <a:lvl1pPr marL="0" indent="0" algn="l">
              <a:lnSpc>
                <a:spcPct val="120000"/>
              </a:lnSpc>
              <a:spcBef>
                <a:spcPts val="0"/>
              </a:spcBef>
              <a:buNone/>
              <a:defRPr sz="1600" b="0" i="0" dirty="0">
                <a:solidFill>
                  <a:srgbClr val="060F2B"/>
                </a:solidFill>
                <a:latin typeface="Montserrat Medium"/>
                <a:ea typeface="Montserrat Medium"/>
                <a:cs typeface="Montserrat Medium"/>
              </a:defRPr>
            </a:lvl1pPr>
          </a:lstStyle>
          <a:p>
            <a:r>
              <a:rPr lang="en-AU" dirty="0"/>
              <a:t>Subtitle</a:t>
            </a:r>
          </a:p>
        </p:txBody>
      </p:sp>
      <p:sp>
        <p:nvSpPr>
          <p:cNvPr id="4" name="label1"/>
          <p:cNvSpPr>
            <a:spLocks noGrp="1"/>
          </p:cNvSpPr>
          <p:nvPr>
            <p:ph type="body" sz="quarter" idx="12" hasCustomPrompt="1"/>
          </p:nvPr>
        </p:nvSpPr>
        <p:spPr>
          <a:xfrm>
            <a:off x="365760" y="1463040"/>
            <a:ext cx="3931920" cy="274320"/>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Label1</a:t>
            </a:r>
          </a:p>
        </p:txBody>
      </p:sp>
      <p:sp>
        <p:nvSpPr>
          <p:cNvPr id="5" name="text1"/>
          <p:cNvSpPr>
            <a:spLocks noGrp="1"/>
          </p:cNvSpPr>
          <p:nvPr>
            <p:ph type="body" sz="quarter" idx="13" hasCustomPrompt="1"/>
          </p:nvPr>
        </p:nvSpPr>
        <p:spPr>
          <a:xfrm>
            <a:off x="365760" y="1783080"/>
            <a:ext cx="3931920" cy="914400"/>
          </a:xfrm>
          <a:prstGeom prst="rect">
            <a:avLst/>
          </a:prstGeom>
          <a:noFill/>
        </p:spPr>
        <p:txBody>
          <a:bodyPr wrap="square" lIns="0" tIns="0" rIns="0" bIns="0" anchor="t" anchorCtr="0" rtlCol="0">
            <a:noAutofit/>
          </a:bodyPr>
          <a:lstStyle>
            <a:lvl1pPr marL="0" indent="0" algn="l">
              <a:lnSpc>
                <a:spcPct val="115000"/>
              </a:lnSpc>
              <a:spcBef>
                <a:spcPts val="0"/>
              </a:spcBef>
              <a:buNone/>
              <a:defRPr sz="1000" b="0" i="0" dirty="0">
                <a:solidFill>
                  <a:srgbClr val="060F2B"/>
                </a:solidFill>
                <a:latin typeface="Montserrat Medium"/>
                <a:ea typeface="Montserrat Medium"/>
                <a:cs typeface="Montserrat Medium"/>
              </a:defRPr>
            </a:lvl1pPr>
          </a:lstStyle>
          <a:p>
            <a:r>
              <a:rPr lang="en-AU" dirty="0"/>
              <a:t>Text1</a:t>
            </a:r>
          </a:p>
        </p:txBody>
      </p:sp>
      <p:sp>
        <p:nvSpPr>
          <p:cNvPr id="6" name="label2"/>
          <p:cNvSpPr>
            <a:spLocks noGrp="1"/>
          </p:cNvSpPr>
          <p:nvPr>
            <p:ph type="body" sz="quarter" idx="14" hasCustomPrompt="1"/>
          </p:nvPr>
        </p:nvSpPr>
        <p:spPr>
          <a:xfrm>
            <a:off x="4754880" y="1463040"/>
            <a:ext cx="3931920" cy="274320"/>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Label2</a:t>
            </a:r>
          </a:p>
        </p:txBody>
      </p:sp>
      <p:sp>
        <p:nvSpPr>
          <p:cNvPr id="7" name="text2"/>
          <p:cNvSpPr>
            <a:spLocks noGrp="1"/>
          </p:cNvSpPr>
          <p:nvPr>
            <p:ph type="body" sz="quarter" idx="15" hasCustomPrompt="1"/>
          </p:nvPr>
        </p:nvSpPr>
        <p:spPr>
          <a:xfrm>
            <a:off x="4754880" y="1783080"/>
            <a:ext cx="3931920" cy="914400"/>
          </a:xfrm>
          <a:prstGeom prst="rect">
            <a:avLst/>
          </a:prstGeom>
          <a:noFill/>
        </p:spPr>
        <p:txBody>
          <a:bodyPr wrap="square" lIns="0" tIns="0" rIns="0" bIns="0" anchor="t" anchorCtr="0" rtlCol="0">
            <a:noAutofit/>
          </a:bodyPr>
          <a:lstStyle>
            <a:lvl1pPr marL="0" indent="0" algn="l">
              <a:lnSpc>
                <a:spcPct val="115000"/>
              </a:lnSpc>
              <a:spcBef>
                <a:spcPts val="0"/>
              </a:spcBef>
              <a:buNone/>
              <a:defRPr sz="1000" b="0" i="0" dirty="0">
                <a:solidFill>
                  <a:srgbClr val="060F2B"/>
                </a:solidFill>
                <a:latin typeface="Montserrat Medium"/>
                <a:ea typeface="Montserrat Medium"/>
                <a:cs typeface="Montserrat Medium"/>
              </a:defRPr>
            </a:lvl1pPr>
          </a:lstStyle>
          <a:p>
            <a:r>
              <a:rPr lang="en-AU" dirty="0"/>
              <a:t>Text2</a:t>
            </a:r>
          </a:p>
        </p:txBody>
      </p:sp>
      <p:sp>
        <p:nvSpPr>
          <p:cNvPr id="8" name="label3"/>
          <p:cNvSpPr>
            <a:spLocks noGrp="1"/>
          </p:cNvSpPr>
          <p:nvPr>
            <p:ph type="body" sz="quarter" idx="16" hasCustomPrompt="1"/>
          </p:nvPr>
        </p:nvSpPr>
        <p:spPr>
          <a:xfrm>
            <a:off x="365760" y="2926080"/>
            <a:ext cx="3931920" cy="274320"/>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Label3</a:t>
            </a:r>
          </a:p>
        </p:txBody>
      </p:sp>
      <p:sp>
        <p:nvSpPr>
          <p:cNvPr id="9" name="text3"/>
          <p:cNvSpPr>
            <a:spLocks noGrp="1"/>
          </p:cNvSpPr>
          <p:nvPr>
            <p:ph type="body" sz="quarter" idx="17" hasCustomPrompt="1"/>
          </p:nvPr>
        </p:nvSpPr>
        <p:spPr>
          <a:xfrm>
            <a:off x="365760" y="3246120"/>
            <a:ext cx="3931920" cy="914400"/>
          </a:xfrm>
          <a:prstGeom prst="rect">
            <a:avLst/>
          </a:prstGeom>
          <a:noFill/>
        </p:spPr>
        <p:txBody>
          <a:bodyPr wrap="square" lIns="0" tIns="0" rIns="0" bIns="0" anchor="t" anchorCtr="0" rtlCol="0">
            <a:noAutofit/>
          </a:bodyPr>
          <a:lstStyle>
            <a:lvl1pPr marL="0" indent="0" algn="l">
              <a:lnSpc>
                <a:spcPct val="115000"/>
              </a:lnSpc>
              <a:spcBef>
                <a:spcPts val="0"/>
              </a:spcBef>
              <a:buNone/>
              <a:defRPr sz="1000" b="0" i="0" dirty="0">
                <a:solidFill>
                  <a:srgbClr val="060F2B"/>
                </a:solidFill>
                <a:latin typeface="Montserrat Medium"/>
                <a:ea typeface="Montserrat Medium"/>
                <a:cs typeface="Montserrat Medium"/>
              </a:defRPr>
            </a:lvl1pPr>
          </a:lstStyle>
          <a:p>
            <a:r>
              <a:rPr lang="en-AU" dirty="0"/>
              <a:t>Text3</a:t>
            </a:r>
          </a:p>
        </p:txBody>
      </p:sp>
      <p:sp>
        <p:nvSpPr>
          <p:cNvPr id="10" name="label4"/>
          <p:cNvSpPr>
            <a:spLocks noGrp="1"/>
          </p:cNvSpPr>
          <p:nvPr>
            <p:ph type="body" sz="quarter" idx="18" hasCustomPrompt="1"/>
          </p:nvPr>
        </p:nvSpPr>
        <p:spPr>
          <a:xfrm>
            <a:off x="4754880" y="2926080"/>
            <a:ext cx="3931920" cy="274320"/>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Label4</a:t>
            </a:r>
          </a:p>
        </p:txBody>
      </p:sp>
      <p:sp>
        <p:nvSpPr>
          <p:cNvPr id="11" name="text4"/>
          <p:cNvSpPr>
            <a:spLocks noGrp="1"/>
          </p:cNvSpPr>
          <p:nvPr>
            <p:ph type="body" sz="quarter" idx="19" hasCustomPrompt="1"/>
          </p:nvPr>
        </p:nvSpPr>
        <p:spPr>
          <a:xfrm>
            <a:off x="4754880" y="3246120"/>
            <a:ext cx="3931920" cy="914400"/>
          </a:xfrm>
          <a:prstGeom prst="rect">
            <a:avLst/>
          </a:prstGeom>
          <a:noFill/>
        </p:spPr>
        <p:txBody>
          <a:bodyPr wrap="square" lIns="0" tIns="0" rIns="0" bIns="0" anchor="t" anchorCtr="0" rtlCol="0">
            <a:noAutofit/>
          </a:bodyPr>
          <a:lstStyle>
            <a:lvl1pPr marL="0" indent="0" algn="l">
              <a:lnSpc>
                <a:spcPct val="115000"/>
              </a:lnSpc>
              <a:spcBef>
                <a:spcPts val="0"/>
              </a:spcBef>
              <a:buNone/>
              <a:defRPr sz="1000" b="0" i="0" dirty="0">
                <a:solidFill>
                  <a:srgbClr val="060F2B"/>
                </a:solidFill>
                <a:latin typeface="Montserrat Medium"/>
                <a:ea typeface="Montserrat Medium"/>
                <a:cs typeface="Montserrat Medium"/>
              </a:defRPr>
            </a:lvl1pPr>
          </a:lstStyle>
          <a:p>
            <a:r>
              <a:rPr lang="en-AU" dirty="0"/>
              <a:t>Text4</a:t>
            </a:r>
          </a:p>
        </p:txBody>
      </p:sp>
      <p:sp>
        <p:nvSpPr>
          <p:cNvPr id="12" name="source"/>
          <p:cNvSpPr>
            <a:spLocks noGrp="1"/>
          </p:cNvSpPr>
          <p:nvPr>
            <p:ph type="body" sz="quarter" idx="20"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plus-stats">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228600"/>
            <a:ext cx="8412480" cy="68580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diagram"/>
          <p:cNvSpPr>
            <a:spLocks noGrp="1"/>
          </p:cNvSpPr>
          <p:nvPr>
            <p:ph type="pic" sz="quarter" idx="11" hasCustomPrompt="1"/>
          </p:nvPr>
        </p:nvSpPr>
        <p:spPr>
          <a:xfrm>
            <a:off x="365760" y="1005840"/>
            <a:ext cx="5760720" cy="3337560"/>
          </a:xfrm>
          <a:prstGeom prst="rect">
            <a:avLst/>
          </a:prstGeom>
        </p:spPr>
        <p:txBody>
          <a:bodyPr wrap="square" lIns="0" tIns="0" rIns="0" bIns="0" anchor="ctr" anchorCtr="0" rtlCol="0">
            <a:noAutofit/>
          </a:bodyPr>
          <a:lstStyle>
            <a:lvl1pPr marL="0" indent="0" algn="ctr">
              <a:buNone/>
              <a:defRPr sz="1000">
                <a:solidFill>
                  <a:srgbClr val="9A9A9A"/>
                </a:solidFill>
              </a:defRPr>
            </a:lvl1pPr>
          </a:lstStyle>
          <a:p>
            <a:r>
              <a:rPr lang="en-AU" dirty="0"/>
              <a:t>diagram (original from the source)</a:t>
            </a:r>
          </a:p>
        </p:txBody>
      </p:sp>
      <p:sp>
        <p:nvSpPr>
          <p:cNvPr id="4" name="stat1"/>
          <p:cNvSpPr>
            <a:spLocks noGrp="1"/>
          </p:cNvSpPr>
          <p:nvPr>
            <p:ph type="body" sz="quarter" idx="12" hasCustomPrompt="1"/>
          </p:nvPr>
        </p:nvSpPr>
        <p:spPr>
          <a:xfrm>
            <a:off x="6492240" y="1005840"/>
            <a:ext cx="228600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Stat1</a:t>
            </a:r>
          </a:p>
        </p:txBody>
      </p:sp>
      <p:sp>
        <p:nvSpPr>
          <p:cNvPr id="5" name="caption1"/>
          <p:cNvSpPr>
            <a:spLocks noGrp="1"/>
          </p:cNvSpPr>
          <p:nvPr>
            <p:ph type="body" sz="quarter" idx="13" hasCustomPrompt="1"/>
          </p:nvPr>
        </p:nvSpPr>
        <p:spPr>
          <a:xfrm>
            <a:off x="6492240" y="1627632"/>
            <a:ext cx="2286000" cy="411480"/>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Caption1</a:t>
            </a:r>
          </a:p>
        </p:txBody>
      </p:sp>
      <p:sp>
        <p:nvSpPr>
          <p:cNvPr id="6" name="stat2"/>
          <p:cNvSpPr>
            <a:spLocks noGrp="1"/>
          </p:cNvSpPr>
          <p:nvPr>
            <p:ph type="body" sz="quarter" idx="14" hasCustomPrompt="1"/>
          </p:nvPr>
        </p:nvSpPr>
        <p:spPr>
          <a:xfrm>
            <a:off x="6492240" y="2148840"/>
            <a:ext cx="228600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Stat2</a:t>
            </a:r>
          </a:p>
        </p:txBody>
      </p:sp>
      <p:sp>
        <p:nvSpPr>
          <p:cNvPr id="7" name="caption2"/>
          <p:cNvSpPr>
            <a:spLocks noGrp="1"/>
          </p:cNvSpPr>
          <p:nvPr>
            <p:ph type="body" sz="quarter" idx="15" hasCustomPrompt="1"/>
          </p:nvPr>
        </p:nvSpPr>
        <p:spPr>
          <a:xfrm>
            <a:off x="6492240" y="2770632"/>
            <a:ext cx="2286000" cy="411480"/>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Caption2</a:t>
            </a:r>
          </a:p>
        </p:txBody>
      </p:sp>
      <p:sp>
        <p:nvSpPr>
          <p:cNvPr id="8" name="stat3"/>
          <p:cNvSpPr>
            <a:spLocks noGrp="1"/>
          </p:cNvSpPr>
          <p:nvPr>
            <p:ph type="body" sz="quarter" idx="16" hasCustomPrompt="1"/>
          </p:nvPr>
        </p:nvSpPr>
        <p:spPr>
          <a:xfrm>
            <a:off x="6492240" y="3291840"/>
            <a:ext cx="228600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Stat3</a:t>
            </a:r>
          </a:p>
        </p:txBody>
      </p:sp>
      <p:sp>
        <p:nvSpPr>
          <p:cNvPr id="9" name="caption3"/>
          <p:cNvSpPr>
            <a:spLocks noGrp="1"/>
          </p:cNvSpPr>
          <p:nvPr>
            <p:ph type="body" sz="quarter" idx="17" hasCustomPrompt="1"/>
          </p:nvPr>
        </p:nvSpPr>
        <p:spPr>
          <a:xfrm>
            <a:off x="6492240" y="3913632"/>
            <a:ext cx="2286000" cy="411480"/>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Caption3</a:t>
            </a:r>
          </a:p>
        </p:txBody>
      </p:sp>
      <p:sp>
        <p:nvSpPr>
          <p:cNvPr id="10" name="source"/>
          <p:cNvSpPr>
            <a:spLocks noGrp="1"/>
          </p:cNvSpPr>
          <p:nvPr>
            <p:ph type="body" sz="quarter" idx="18"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e-2">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228600"/>
            <a:ext cx="8412480" cy="68580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card1"/>
          <p:cNvSpPr/>
          <p:nvPr/>
        </p:nvSpPr>
        <p:spPr>
          <a:xfrm>
            <a:off x="365760" y="1005840"/>
            <a:ext cx="4069080" cy="3291840"/>
          </a:xfrm>
          <a:prstGeom prst="roundRect">
            <a:avLst>
              <a:gd name="adj" fmla="val 6000"/>
            </a:avLst>
          </a:prstGeom>
          <a:solidFill>
            <a:srgbClr val="FFFFFF"/>
          </a:solidFill>
          <a:ln w="9525">
            <a:solidFill>
              <a:srgbClr val="E3E3E3"/>
            </a:solidFill>
          </a:ln>
        </p:spPr>
        <p:txBody>
          <a:bodyPr/>
          <a:lstStyle/>
          <a:p>
            <a:endParaRPr lang="en-AU"/>
          </a:p>
        </p:txBody>
      </p:sp>
      <p:sp>
        <p:nvSpPr>
          <p:cNvPr id="4" name="card2"/>
          <p:cNvSpPr/>
          <p:nvPr/>
        </p:nvSpPr>
        <p:spPr>
          <a:xfrm>
            <a:off x="4709160" y="1005840"/>
            <a:ext cx="4069080" cy="3291840"/>
          </a:xfrm>
          <a:prstGeom prst="roundRect">
            <a:avLst>
              <a:gd name="adj" fmla="val 6000"/>
            </a:avLst>
          </a:prstGeom>
          <a:solidFill>
            <a:srgbClr val="FFFFFF"/>
          </a:solidFill>
          <a:ln w="9525">
            <a:solidFill>
              <a:srgbClr val="E3E3E3"/>
            </a:solidFill>
          </a:ln>
        </p:spPr>
        <p:txBody>
          <a:bodyPr/>
          <a:lstStyle/>
          <a:p>
            <a:endParaRPr lang="en-AU"/>
          </a:p>
        </p:txBody>
      </p:sp>
      <p:sp>
        <p:nvSpPr>
          <p:cNvPr id="5" name="label1"/>
          <p:cNvSpPr>
            <a:spLocks noGrp="1"/>
          </p:cNvSpPr>
          <p:nvPr>
            <p:ph type="body" sz="quarter" idx="11" hasCustomPrompt="1"/>
          </p:nvPr>
        </p:nvSpPr>
        <p:spPr>
          <a:xfrm>
            <a:off x="548640" y="1143000"/>
            <a:ext cx="3703320" cy="320040"/>
          </a:xfrm>
          <a:prstGeom prst="rect">
            <a:avLst/>
          </a:prstGeom>
          <a:noFill/>
        </p:spPr>
        <p:txBody>
          <a:bodyPr wrap="square" lIns="0" tIns="0" rIns="0" bIns="0" anchor="t" anchorCtr="0" rtlCol="0">
            <a:noAutofit/>
          </a:bodyPr>
          <a:lstStyle>
            <a:lvl1pPr marL="0" indent="0" algn="l">
              <a:lnSpc>
                <a:spcPct val="100000"/>
              </a:lnSpc>
              <a:spcBef>
                <a:spcPts val="0"/>
              </a:spcBef>
              <a:buNone/>
              <a:defRPr sz="1800" b="1" i="0" dirty="0">
                <a:solidFill>
                  <a:srgbClr val="060F2B"/>
                </a:solidFill>
                <a:latin typeface="Sofia Sans Extra Condensed"/>
                <a:ea typeface="Sofia Sans Extra Condensed"/>
                <a:cs typeface="Sofia Sans Extra Condensed"/>
              </a:defRPr>
            </a:lvl1pPr>
          </a:lstStyle>
          <a:p>
            <a:r>
              <a:rPr lang="en-AU" dirty="0"/>
              <a:t>Label1</a:t>
            </a:r>
          </a:p>
        </p:txBody>
      </p:sp>
      <p:sp>
        <p:nvSpPr>
          <p:cNvPr id="6" name="stat1a"/>
          <p:cNvSpPr>
            <a:spLocks noGrp="1"/>
          </p:cNvSpPr>
          <p:nvPr>
            <p:ph type="body" sz="quarter" idx="12" hasCustomPrompt="1"/>
          </p:nvPr>
        </p:nvSpPr>
        <p:spPr>
          <a:xfrm>
            <a:off x="548640" y="1554480"/>
            <a:ext cx="370332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Stat1a</a:t>
            </a:r>
          </a:p>
        </p:txBody>
      </p:sp>
      <p:sp>
        <p:nvSpPr>
          <p:cNvPr id="7" name="caption1a"/>
          <p:cNvSpPr>
            <a:spLocks noGrp="1"/>
          </p:cNvSpPr>
          <p:nvPr>
            <p:ph type="body" sz="quarter" idx="13" hasCustomPrompt="1"/>
          </p:nvPr>
        </p:nvSpPr>
        <p:spPr>
          <a:xfrm>
            <a:off x="548640" y="2194560"/>
            <a:ext cx="3703320" cy="411480"/>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Caption1a</a:t>
            </a:r>
          </a:p>
        </p:txBody>
      </p:sp>
      <p:sp>
        <p:nvSpPr>
          <p:cNvPr id="8" name="stat1b"/>
          <p:cNvSpPr>
            <a:spLocks noGrp="1"/>
          </p:cNvSpPr>
          <p:nvPr>
            <p:ph type="body" sz="quarter" idx="14" hasCustomPrompt="1"/>
          </p:nvPr>
        </p:nvSpPr>
        <p:spPr>
          <a:xfrm>
            <a:off x="548640" y="2697480"/>
            <a:ext cx="370332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Stat1b</a:t>
            </a:r>
          </a:p>
        </p:txBody>
      </p:sp>
      <p:sp>
        <p:nvSpPr>
          <p:cNvPr id="9" name="caption1b"/>
          <p:cNvSpPr>
            <a:spLocks noGrp="1"/>
          </p:cNvSpPr>
          <p:nvPr>
            <p:ph type="body" sz="quarter" idx="15" hasCustomPrompt="1"/>
          </p:nvPr>
        </p:nvSpPr>
        <p:spPr>
          <a:xfrm>
            <a:off x="548640" y="3337560"/>
            <a:ext cx="3703320" cy="411480"/>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Caption1b</a:t>
            </a:r>
          </a:p>
        </p:txBody>
      </p:sp>
      <p:sp>
        <p:nvSpPr>
          <p:cNvPr id="10" name="note1"/>
          <p:cNvSpPr>
            <a:spLocks noGrp="1"/>
          </p:cNvSpPr>
          <p:nvPr>
            <p:ph type="body" sz="quarter" idx="16" hasCustomPrompt="1"/>
          </p:nvPr>
        </p:nvSpPr>
        <p:spPr>
          <a:xfrm>
            <a:off x="548640" y="3749040"/>
            <a:ext cx="3703320" cy="457200"/>
          </a:xfrm>
          <a:prstGeom prst="rect">
            <a:avLst/>
          </a:prstGeom>
          <a:noFill/>
        </p:spPr>
        <p:txBody>
          <a:bodyPr wrap="square" lIns="0" tIns="0" rIns="0" bIns="0" anchor="t" anchorCtr="0" rtlCol="0">
            <a:noAutofit/>
          </a:bodyPr>
          <a:lstStyle>
            <a:lvl1pPr marL="0" indent="0" algn="l">
              <a:lnSpc>
                <a:spcPct val="115000"/>
              </a:lnSpc>
              <a:spcBef>
                <a:spcPts val="0"/>
              </a:spcBef>
              <a:buNone/>
              <a:defRPr sz="1200" b="1" i="0" dirty="0">
                <a:solidFill>
                  <a:srgbClr val="060F2B"/>
                </a:solidFill>
                <a:latin typeface="Montserrat"/>
                <a:ea typeface="Montserrat"/>
                <a:cs typeface="Montserrat"/>
              </a:defRPr>
            </a:lvl1pPr>
          </a:lstStyle>
          <a:p>
            <a:r>
              <a:rPr lang="en-AU" dirty="0"/>
              <a:t>Note1</a:t>
            </a:r>
          </a:p>
        </p:txBody>
      </p:sp>
      <p:sp>
        <p:nvSpPr>
          <p:cNvPr id="11" name="label2"/>
          <p:cNvSpPr>
            <a:spLocks noGrp="1"/>
          </p:cNvSpPr>
          <p:nvPr>
            <p:ph type="body" sz="quarter" idx="17" hasCustomPrompt="1"/>
          </p:nvPr>
        </p:nvSpPr>
        <p:spPr>
          <a:xfrm>
            <a:off x="4892040" y="1143000"/>
            <a:ext cx="3703320" cy="320040"/>
          </a:xfrm>
          <a:prstGeom prst="rect">
            <a:avLst/>
          </a:prstGeom>
          <a:noFill/>
        </p:spPr>
        <p:txBody>
          <a:bodyPr wrap="square" lIns="0" tIns="0" rIns="0" bIns="0" anchor="t" anchorCtr="0" rtlCol="0">
            <a:noAutofit/>
          </a:bodyPr>
          <a:lstStyle>
            <a:lvl1pPr marL="0" indent="0" algn="l">
              <a:lnSpc>
                <a:spcPct val="100000"/>
              </a:lnSpc>
              <a:spcBef>
                <a:spcPts val="0"/>
              </a:spcBef>
              <a:buNone/>
              <a:defRPr sz="1800" b="1" i="0" dirty="0">
                <a:solidFill>
                  <a:srgbClr val="060F2B"/>
                </a:solidFill>
                <a:latin typeface="Sofia Sans Extra Condensed"/>
                <a:ea typeface="Sofia Sans Extra Condensed"/>
                <a:cs typeface="Sofia Sans Extra Condensed"/>
              </a:defRPr>
            </a:lvl1pPr>
          </a:lstStyle>
          <a:p>
            <a:r>
              <a:rPr lang="en-AU" dirty="0"/>
              <a:t>Label2</a:t>
            </a:r>
          </a:p>
        </p:txBody>
      </p:sp>
      <p:sp>
        <p:nvSpPr>
          <p:cNvPr id="12" name="stat2a"/>
          <p:cNvSpPr>
            <a:spLocks noGrp="1"/>
          </p:cNvSpPr>
          <p:nvPr>
            <p:ph type="body" sz="quarter" idx="18" hasCustomPrompt="1"/>
          </p:nvPr>
        </p:nvSpPr>
        <p:spPr>
          <a:xfrm>
            <a:off x="4892040" y="1554480"/>
            <a:ext cx="370332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Stat2a</a:t>
            </a:r>
          </a:p>
        </p:txBody>
      </p:sp>
      <p:sp>
        <p:nvSpPr>
          <p:cNvPr id="13" name="caption2a"/>
          <p:cNvSpPr>
            <a:spLocks noGrp="1"/>
          </p:cNvSpPr>
          <p:nvPr>
            <p:ph type="body" sz="quarter" idx="19" hasCustomPrompt="1"/>
          </p:nvPr>
        </p:nvSpPr>
        <p:spPr>
          <a:xfrm>
            <a:off x="4892040" y="2194560"/>
            <a:ext cx="3703320" cy="411480"/>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Caption2a</a:t>
            </a:r>
          </a:p>
        </p:txBody>
      </p:sp>
      <p:sp>
        <p:nvSpPr>
          <p:cNvPr id="14" name="stat2b"/>
          <p:cNvSpPr>
            <a:spLocks noGrp="1"/>
          </p:cNvSpPr>
          <p:nvPr>
            <p:ph type="body" sz="quarter" idx="20" hasCustomPrompt="1"/>
          </p:nvPr>
        </p:nvSpPr>
        <p:spPr>
          <a:xfrm>
            <a:off x="4892040" y="2697480"/>
            <a:ext cx="370332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Stat2b</a:t>
            </a:r>
          </a:p>
        </p:txBody>
      </p:sp>
      <p:sp>
        <p:nvSpPr>
          <p:cNvPr id="15" name="caption2b"/>
          <p:cNvSpPr>
            <a:spLocks noGrp="1"/>
          </p:cNvSpPr>
          <p:nvPr>
            <p:ph type="body" sz="quarter" idx="21" hasCustomPrompt="1"/>
          </p:nvPr>
        </p:nvSpPr>
        <p:spPr>
          <a:xfrm>
            <a:off x="4892040" y="3337560"/>
            <a:ext cx="3703320" cy="411480"/>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Caption2b</a:t>
            </a:r>
          </a:p>
        </p:txBody>
      </p:sp>
      <p:sp>
        <p:nvSpPr>
          <p:cNvPr id="16" name="note2"/>
          <p:cNvSpPr>
            <a:spLocks noGrp="1"/>
          </p:cNvSpPr>
          <p:nvPr>
            <p:ph type="body" sz="quarter" idx="22" hasCustomPrompt="1"/>
          </p:nvPr>
        </p:nvSpPr>
        <p:spPr>
          <a:xfrm>
            <a:off x="4892040" y="3749040"/>
            <a:ext cx="3703320" cy="457200"/>
          </a:xfrm>
          <a:prstGeom prst="rect">
            <a:avLst/>
          </a:prstGeom>
          <a:noFill/>
        </p:spPr>
        <p:txBody>
          <a:bodyPr wrap="square" lIns="0" tIns="0" rIns="0" bIns="0" anchor="t" anchorCtr="0" rtlCol="0">
            <a:noAutofit/>
          </a:bodyPr>
          <a:lstStyle>
            <a:lvl1pPr marL="0" indent="0" algn="l">
              <a:lnSpc>
                <a:spcPct val="115000"/>
              </a:lnSpc>
              <a:spcBef>
                <a:spcPts val="0"/>
              </a:spcBef>
              <a:buNone/>
              <a:defRPr sz="1200" b="1" i="0" dirty="0">
                <a:solidFill>
                  <a:srgbClr val="060F2B"/>
                </a:solidFill>
                <a:latin typeface="Montserrat"/>
                <a:ea typeface="Montserrat"/>
                <a:cs typeface="Montserrat"/>
              </a:defRPr>
            </a:lvl1pPr>
          </a:lstStyle>
          <a:p>
            <a:r>
              <a:rPr lang="en-AU" dirty="0"/>
              <a:t>Note2</a:t>
            </a:r>
          </a:p>
        </p:txBody>
      </p:sp>
      <p:sp>
        <p:nvSpPr>
          <p:cNvPr id="17" name="source"/>
          <p:cNvSpPr>
            <a:spLocks noGrp="1"/>
          </p:cNvSpPr>
          <p:nvPr>
            <p:ph type="body" sz="quarter" idx="23"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ro-split">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228600"/>
            <a:ext cx="8412480" cy="128016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kicker"/>
          <p:cNvSpPr>
            <a:spLocks noGrp="1"/>
          </p:cNvSpPr>
          <p:nvPr>
            <p:ph type="body" sz="quarter" idx="11" hasCustomPrompt="1"/>
          </p:nvPr>
        </p:nvSpPr>
        <p:spPr>
          <a:xfrm>
            <a:off x="594360" y="1737360"/>
            <a:ext cx="4206240" cy="201168"/>
          </a:xfrm>
          <a:prstGeom prst="rect">
            <a:avLst/>
          </a:prstGeom>
          <a:noFill/>
        </p:spPr>
        <p:txBody>
          <a:bodyPr wrap="square" lIns="0" tIns="0" rIns="0" bIns="0" anchor="t" anchorCtr="0" rtlCol="0">
            <a:noAutofit/>
          </a:bodyPr>
          <a:lstStyle>
            <a:lvl1pPr marL="0" indent="0" algn="l">
              <a:lnSpc>
                <a:spcPct val="100000"/>
              </a:lnSpc>
              <a:spcBef>
                <a:spcPts val="0"/>
              </a:spcBef>
              <a:buNone/>
              <a:defRPr sz="800" b="0" i="0" dirty="0">
                <a:solidFill>
                  <a:srgbClr val="BFA536"/>
                </a:solidFill>
                <a:latin typeface="Montserrat SemiBold"/>
                <a:ea typeface="Montserrat SemiBold"/>
                <a:cs typeface="Montserrat SemiBold"/>
              </a:defRPr>
            </a:lvl1pPr>
          </a:lstStyle>
          <a:p>
            <a:r>
              <a:rPr lang="en-AU" dirty="0"/>
              <a:t>Kicker</a:t>
            </a:r>
          </a:p>
        </p:txBody>
      </p:sp>
      <p:sp>
        <p:nvSpPr>
          <p:cNvPr id="4" name="hero"/>
          <p:cNvSpPr>
            <a:spLocks noGrp="1"/>
          </p:cNvSpPr>
          <p:nvPr>
            <p:ph type="body" sz="quarter" idx="12" hasCustomPrompt="1"/>
          </p:nvPr>
        </p:nvSpPr>
        <p:spPr>
          <a:xfrm>
            <a:off x="594360" y="1938528"/>
            <a:ext cx="4389120" cy="1051560"/>
          </a:xfrm>
          <a:prstGeom prst="rect">
            <a:avLst/>
          </a:prstGeom>
          <a:noFill/>
        </p:spPr>
        <p:txBody>
          <a:bodyPr wrap="square" lIns="0" tIns="0" rIns="0" bIns="0" anchor="t" anchorCtr="0" rtlCol="0">
            <a:noAutofit/>
          </a:bodyPr>
          <a:lstStyle>
            <a:lvl1pPr marL="0" indent="0" algn="l">
              <a:lnSpc>
                <a:spcPct val="90000"/>
              </a:lnSpc>
              <a:spcBef>
                <a:spcPts val="0"/>
              </a:spcBef>
              <a:buNone/>
              <a:defRPr sz="7500" b="0" i="0" dirty="0">
                <a:solidFill>
                  <a:srgbClr val="C00000"/>
                </a:solidFill>
                <a:latin typeface="Sofia Sans Extra Condensed ExtraBold"/>
                <a:ea typeface="Sofia Sans Extra Condensed ExtraBold"/>
                <a:cs typeface="Sofia Sans Extra Condensed ExtraBold"/>
              </a:defRPr>
            </a:lvl1pPr>
          </a:lstStyle>
          <a:p>
            <a:r>
              <a:rPr lang="en-AU" dirty="0"/>
              <a:t>Hero</a:t>
            </a:r>
          </a:p>
        </p:txBody>
      </p:sp>
      <p:sp>
        <p:nvSpPr>
          <p:cNvPr id="5" name="caption"/>
          <p:cNvSpPr>
            <a:spLocks noGrp="1"/>
          </p:cNvSpPr>
          <p:nvPr>
            <p:ph type="body" sz="quarter" idx="13" hasCustomPrompt="1"/>
          </p:nvPr>
        </p:nvSpPr>
        <p:spPr>
          <a:xfrm>
            <a:off x="594360" y="2971800"/>
            <a:ext cx="4206240" cy="777240"/>
          </a:xfrm>
          <a:prstGeom prst="rect">
            <a:avLst/>
          </a:prstGeom>
          <a:noFill/>
        </p:spPr>
        <p:txBody>
          <a:bodyPr wrap="square" lIns="0" tIns="0" rIns="0" bIns="0" anchor="t" anchorCtr="0" rtlCol="0">
            <a:noAutofit/>
          </a:bodyPr>
          <a:lstStyle>
            <a:lvl1pPr marL="0" indent="0" algn="l">
              <a:lnSpc>
                <a:spcPct val="95000"/>
              </a:lnSpc>
              <a:spcBef>
                <a:spcPts val="0"/>
              </a:spcBef>
              <a:buNone/>
              <a:defRPr sz="2200" b="1" i="0" dirty="0">
                <a:solidFill>
                  <a:srgbClr val="060F2B"/>
                </a:solidFill>
                <a:latin typeface="Sofia Sans Extra Condensed"/>
                <a:ea typeface="Sofia Sans Extra Condensed"/>
                <a:cs typeface="Sofia Sans Extra Condensed"/>
              </a:defRPr>
            </a:lvl1pPr>
          </a:lstStyle>
          <a:p>
            <a:r>
              <a:rPr lang="en-AU" dirty="0"/>
              <a:t>Caption</a:t>
            </a:r>
          </a:p>
        </p:txBody>
      </p:sp>
      <p:sp>
        <p:nvSpPr>
          <p:cNvPr id="6" name="stat1"/>
          <p:cNvSpPr>
            <a:spLocks noGrp="1"/>
          </p:cNvSpPr>
          <p:nvPr>
            <p:ph type="body" sz="quarter" idx="14" hasCustomPrompt="1"/>
          </p:nvPr>
        </p:nvSpPr>
        <p:spPr>
          <a:xfrm>
            <a:off x="5394960" y="1645920"/>
            <a:ext cx="338328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Stat1</a:t>
            </a:r>
          </a:p>
        </p:txBody>
      </p:sp>
      <p:sp>
        <p:nvSpPr>
          <p:cNvPr id="7" name="caption1"/>
          <p:cNvSpPr>
            <a:spLocks noGrp="1"/>
          </p:cNvSpPr>
          <p:nvPr>
            <p:ph type="body" sz="quarter" idx="15" hasCustomPrompt="1"/>
          </p:nvPr>
        </p:nvSpPr>
        <p:spPr>
          <a:xfrm>
            <a:off x="5394960" y="2267712"/>
            <a:ext cx="3200400" cy="566928"/>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Caption1</a:t>
            </a:r>
          </a:p>
        </p:txBody>
      </p:sp>
      <p:sp>
        <p:nvSpPr>
          <p:cNvPr id="8" name="stat2"/>
          <p:cNvSpPr>
            <a:spLocks noGrp="1"/>
          </p:cNvSpPr>
          <p:nvPr>
            <p:ph type="body" sz="quarter" idx="16" hasCustomPrompt="1"/>
          </p:nvPr>
        </p:nvSpPr>
        <p:spPr>
          <a:xfrm>
            <a:off x="5394960" y="2926080"/>
            <a:ext cx="3383280" cy="640080"/>
          </a:xfrm>
          <a:prstGeom prst="rect">
            <a:avLst/>
          </a:prstGeom>
          <a:noFill/>
        </p:spPr>
        <p:txBody>
          <a:bodyPr wrap="square" lIns="0" tIns="0" rIns="0" bIns="0" anchor="t" anchorCtr="0" rtlCol="0">
            <a:noAutofit/>
          </a:bodyPr>
          <a:lstStyle>
            <a:lvl1pPr marL="0" indent="0" algn="l">
              <a:lnSpc>
                <a:spcPct val="90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Stat2</a:t>
            </a:r>
          </a:p>
        </p:txBody>
      </p:sp>
      <p:sp>
        <p:nvSpPr>
          <p:cNvPr id="9" name="caption2"/>
          <p:cNvSpPr>
            <a:spLocks noGrp="1"/>
          </p:cNvSpPr>
          <p:nvPr>
            <p:ph type="body" sz="quarter" idx="17" hasCustomPrompt="1"/>
          </p:nvPr>
        </p:nvSpPr>
        <p:spPr>
          <a:xfrm>
            <a:off x="5394960" y="3547872"/>
            <a:ext cx="3200400" cy="566928"/>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Caption2</a:t>
            </a:r>
          </a:p>
        </p:txBody>
      </p:sp>
      <p:sp>
        <p:nvSpPr>
          <p:cNvPr id="10" name="source"/>
          <p:cNvSpPr>
            <a:spLocks noGrp="1"/>
          </p:cNvSpPr>
          <p:nvPr>
            <p:ph type="body" sz="quarter" idx="18"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502920" y="822960"/>
            <a:ext cx="6766560" cy="1417320"/>
          </a:xfrm>
          <a:prstGeom prst="rect">
            <a:avLst/>
          </a:prstGeom>
          <a:noFill/>
        </p:spPr>
        <p:txBody>
          <a:bodyPr wrap="square" lIns="0" tIns="0" rIns="0" bIns="0" anchor="b" anchorCtr="0" rtlCol="0">
            <a:noAutofit/>
          </a:bodyPr>
          <a:lstStyle>
            <a:lvl1pPr marL="0" indent="0" algn="l">
              <a:lnSpc>
                <a:spcPct val="90000"/>
              </a:lnSpc>
              <a:spcBef>
                <a:spcPts val="0"/>
              </a:spcBef>
              <a:buNone/>
              <a:defRPr sz="48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body"/>
          <p:cNvSpPr>
            <a:spLocks noGrp="1"/>
          </p:cNvSpPr>
          <p:nvPr>
            <p:ph type="body" sz="quarter" idx="11" hasCustomPrompt="1"/>
          </p:nvPr>
        </p:nvSpPr>
        <p:spPr>
          <a:xfrm>
            <a:off x="502920" y="2377440"/>
            <a:ext cx="6035040" cy="822960"/>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Body</a:t>
            </a:r>
          </a:p>
        </p:txBody>
      </p:sp>
      <p:sp>
        <p:nvSpPr>
          <p:cNvPr id="4" name="pivot"/>
          <p:cNvSpPr>
            <a:spLocks noGrp="1"/>
          </p:cNvSpPr>
          <p:nvPr>
            <p:ph type="body" sz="quarter" idx="12" hasCustomPrompt="1"/>
          </p:nvPr>
        </p:nvSpPr>
        <p:spPr>
          <a:xfrm>
            <a:off x="502920" y="3337560"/>
            <a:ext cx="6035040" cy="502920"/>
          </a:xfrm>
          <a:prstGeom prst="rect">
            <a:avLst/>
          </a:prstGeom>
          <a:noFill/>
        </p:spPr>
        <p:txBody>
          <a:bodyPr wrap="square" lIns="0" tIns="0" rIns="0" bIns="0" anchor="t" anchorCtr="0" rtlCol="0">
            <a:noAutofit/>
          </a:bodyPr>
          <a:lstStyle>
            <a:lvl1pPr marL="0" indent="0" algn="l">
              <a:lnSpc>
                <a:spcPct val="115000"/>
              </a:lnSpc>
              <a:spcBef>
                <a:spcPts val="0"/>
              </a:spcBef>
              <a:buNone/>
              <a:defRPr sz="1600" b="0" i="0" dirty="0">
                <a:solidFill>
                  <a:srgbClr val="BFA536"/>
                </a:solidFill>
                <a:latin typeface="Montserrat ExtraBold"/>
                <a:ea typeface="Montserrat ExtraBold"/>
                <a:cs typeface="Montserrat ExtraBold"/>
              </a:defRPr>
            </a:lvl1pPr>
          </a:lstStyle>
          <a:p>
            <a:r>
              <a:rPr lang="en-AU" dirty="0"/>
              <a:t>Pivot</a:t>
            </a:r>
          </a:p>
        </p:txBody>
      </p:sp>
      <p:sp>
        <p:nvSpPr>
          <p:cNvPr id="5" name="source"/>
          <p:cNvSpPr>
            <a:spLocks noGrp="1"/>
          </p:cNvSpPr>
          <p:nvPr>
            <p:ph type="body" sz="quarter" idx="13"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left">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411480"/>
            <a:ext cx="5852160" cy="128016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body"/>
          <p:cNvSpPr>
            <a:spLocks noGrp="1"/>
          </p:cNvSpPr>
          <p:nvPr>
            <p:ph type="body" sz="quarter" idx="11" hasCustomPrompt="1"/>
          </p:nvPr>
        </p:nvSpPr>
        <p:spPr>
          <a:xfrm>
            <a:off x="365760" y="1188720"/>
            <a:ext cx="6035040" cy="2194560"/>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Body</a:t>
            </a:r>
          </a:p>
        </p:txBody>
      </p:sp>
      <p:sp>
        <p:nvSpPr>
          <p:cNvPr id="4" name="conclusion"/>
          <p:cNvSpPr>
            <a:spLocks noGrp="1"/>
          </p:cNvSpPr>
          <p:nvPr>
            <p:ph type="body" sz="quarter" idx="12" hasCustomPrompt="1"/>
          </p:nvPr>
        </p:nvSpPr>
        <p:spPr>
          <a:xfrm>
            <a:off x="365760" y="1737360"/>
            <a:ext cx="6035040" cy="2606040"/>
          </a:xfrm>
          <a:prstGeom prst="rect">
            <a:avLst/>
          </a:prstGeom>
          <a:noFill/>
        </p:spPr>
        <p:txBody>
          <a:bodyPr wrap="square" lIns="0" tIns="0" rIns="0" bIns="0" anchor="t" anchorCtr="0" rtlCol="0">
            <a:noAutofit/>
          </a:bodyPr>
          <a:lstStyle>
            <a:lvl1pPr marL="0" indent="0" algn="l">
              <a:lnSpc>
                <a:spcPct val="115000"/>
              </a:lnSpc>
              <a:spcBef>
                <a:spcPts val="0"/>
              </a:spcBef>
              <a:buNone/>
              <a:defRPr sz="1400" b="1" i="0" dirty="0">
                <a:solidFill>
                  <a:srgbClr val="BFA536"/>
                </a:solidFill>
                <a:latin typeface="Montserrat"/>
                <a:ea typeface="Montserrat"/>
                <a:cs typeface="Montserrat"/>
              </a:defRPr>
            </a:lvl1pPr>
          </a:lstStyle>
          <a:p>
            <a:r>
              <a:rPr lang="en-AU" dirty="0"/>
              <a:t>Conclusion</a:t>
            </a:r>
          </a:p>
        </p:txBody>
      </p:sp>
      <p:sp>
        <p:nvSpPr>
          <p:cNvPr id="5" name="source"/>
          <p:cNvSpPr>
            <a:spLocks noGrp="1"/>
          </p:cNvSpPr>
          <p:nvPr>
            <p:ph type="body" sz="quarter" idx="13" hasCustomPrompt="1"/>
          </p:nvPr>
        </p:nvSpPr>
        <p:spPr>
          <a:xfrm>
            <a:off x="128016" y="4443984"/>
            <a:ext cx="6583680" cy="219456"/>
          </a:xfrm>
          <a:prstGeom prst="rect">
            <a:avLst/>
          </a:prstGeom>
          <a:noFill/>
        </p:spPr>
        <p:txBody>
          <a:bodyPr wrap="square" lIns="0" tIns="0" rIns="0" bIns="0" anchor="b" anchorCtr="0" rtlCol="0">
            <a:noAutofit/>
          </a:bodyPr>
          <a:lstStyle>
            <a:lvl1pPr marL="0" indent="0" algn="l">
              <a:lnSpc>
                <a:spcPct val="110000"/>
              </a:lnSpc>
              <a:spcBef>
                <a:spcPts val="0"/>
              </a:spcBef>
              <a:buNone/>
              <a:defRPr sz="600" b="0" i="0" dirty="0">
                <a:solidFill>
                  <a:srgbClr val="D9D9D9"/>
                </a:solidFill>
                <a:latin typeface="Montserrat"/>
                <a:ea typeface="Montserrat"/>
                <a:cs typeface="Montserrat"/>
              </a:defRPr>
            </a:lvl1pPr>
          </a:lstStyle>
          <a:p>
            <a:r>
              <a:rPr lang="en-AU" dirty="0"/>
              <a:t>Source: publisher, “title”, date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showMasterSp="0">
  <p:cSld name="section-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body" sz="quarter" idx="10" hasCustomPrompt="1"/>
          </p:nvPr>
        </p:nvSpPr>
        <p:spPr>
          <a:xfrm>
            <a:off x="365760" y="1783080"/>
            <a:ext cx="8412480" cy="914400"/>
          </a:xfrm>
          <a:prstGeom prst="rect">
            <a:avLst/>
          </a:prstGeom>
          <a:noFill/>
        </p:spPr>
        <p:txBody>
          <a:bodyPr wrap="square" lIns="0" tIns="0" rIns="0" bIns="0" anchor="b" anchorCtr="0" rtlCol="0">
            <a:noAutofit/>
          </a:bodyPr>
          <a:lstStyle>
            <a:lvl1pPr marL="0" indent="0" algn="ctr">
              <a:lnSpc>
                <a:spcPct val="90000"/>
              </a:lnSpc>
              <a:spcBef>
                <a:spcPts val="0"/>
              </a:spcBef>
              <a:buNone/>
              <a:defRPr sz="6400" b="0" i="0" dirty="0">
                <a:solidFill>
                  <a:srgbClr val="060F2B"/>
                </a:solidFill>
                <a:latin typeface="Sofia Sans Extra Condensed ExtraBold"/>
                <a:ea typeface="Sofia Sans Extra Condensed ExtraBold"/>
                <a:cs typeface="Sofia Sans Extra Condensed ExtraBold"/>
              </a:defRPr>
            </a:lvl1pPr>
          </a:lstStyle>
          <a:p>
            <a:r>
              <a:rPr lang="en-AU" dirty="0"/>
              <a:t>WHAT IT MEANS FOR INVESTORS</a:t>
            </a:r>
          </a:p>
        </p:txBody>
      </p:sp>
      <p:sp>
        <p:nvSpPr>
          <p:cNvPr id="3" name="subtitle"/>
          <p:cNvSpPr>
            <a:spLocks noGrp="1"/>
          </p:cNvSpPr>
          <p:nvPr>
            <p:ph type="body" sz="quarter" idx="11" hasCustomPrompt="1"/>
          </p:nvPr>
        </p:nvSpPr>
        <p:spPr>
          <a:xfrm>
            <a:off x="365760" y="2743200"/>
            <a:ext cx="8412480" cy="411480"/>
          </a:xfrm>
          <a:prstGeom prst="rect">
            <a:avLst/>
          </a:prstGeom>
          <a:noFill/>
        </p:spPr>
        <p:txBody>
          <a:bodyPr wrap="square" lIns="0" tIns="0" rIns="0" bIns="0" anchor="t" anchorCtr="0" rtlCol="0">
            <a:noAutofit/>
          </a:bodyPr>
          <a:lstStyle>
            <a:lvl1pPr marL="0" indent="0" algn="ctr">
              <a:lnSpc>
                <a:spcPct val="120000"/>
              </a:lnSpc>
              <a:spcBef>
                <a:spcPts val="0"/>
              </a:spcBef>
              <a:buNone/>
              <a:defRPr sz="1200" b="0" i="1" dirty="0">
                <a:solidFill>
                  <a:srgbClr val="060F2B"/>
                </a:solidFill>
                <a:latin typeface="Montserrat Medium"/>
                <a:ea typeface="Montserrat Medium"/>
                <a:cs typeface="Montserrat Medium"/>
              </a:defRPr>
            </a:lvl1pPr>
          </a:lstStyle>
          <a:p>
            <a:r>
              <a:rPr lang="en-AU" dirty="0"/>
              <a:t>Cutting through the noise to find the signal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estions-3">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228600"/>
            <a:ext cx="8412480" cy="68580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subtitle"/>
          <p:cNvSpPr>
            <a:spLocks noGrp="1"/>
          </p:cNvSpPr>
          <p:nvPr>
            <p:ph type="body" sz="quarter" idx="11" hasCustomPrompt="1"/>
          </p:nvPr>
        </p:nvSpPr>
        <p:spPr>
          <a:xfrm>
            <a:off x="365760" y="914400"/>
            <a:ext cx="8412480" cy="320040"/>
          </a:xfrm>
          <a:prstGeom prst="rect">
            <a:avLst/>
          </a:prstGeom>
          <a:noFill/>
        </p:spPr>
        <p:txBody>
          <a:bodyPr wrap="square" lIns="0" tIns="0" rIns="0" bIns="0" anchor="t" anchorCtr="0" rtlCol="0">
            <a:noAutofit/>
          </a:bodyPr>
          <a:lstStyle>
            <a:lvl1pPr marL="0" indent="0" algn="l">
              <a:lnSpc>
                <a:spcPct val="120000"/>
              </a:lnSpc>
              <a:spcBef>
                <a:spcPts val="0"/>
              </a:spcBef>
              <a:buNone/>
              <a:defRPr sz="1200" b="0" i="1" dirty="0">
                <a:solidFill>
                  <a:srgbClr val="060F2B"/>
                </a:solidFill>
                <a:latin typeface="Montserrat Medium"/>
                <a:ea typeface="Montserrat Medium"/>
                <a:cs typeface="Montserrat Medium"/>
              </a:defRPr>
            </a:lvl1pPr>
          </a:lstStyle>
          <a:p>
            <a:r>
              <a:rPr lang="en-AU" dirty="0"/>
              <a:t>Subtitle</a:t>
            </a:r>
          </a:p>
        </p:txBody>
      </p:sp>
      <p:sp>
        <p:nvSpPr>
          <p:cNvPr id="4" name="card1"/>
          <p:cNvSpPr/>
          <p:nvPr/>
        </p:nvSpPr>
        <p:spPr>
          <a:xfrm>
            <a:off x="365760" y="1463040"/>
            <a:ext cx="7132320" cy="585216"/>
          </a:xfrm>
          <a:prstGeom prst="roundRect">
            <a:avLst>
              <a:gd name="adj" fmla="val 6000"/>
            </a:avLst>
          </a:prstGeom>
          <a:solidFill>
            <a:srgbClr val="FFFFFF"/>
          </a:solidFill>
          <a:ln w="9525">
            <a:solidFill>
              <a:srgbClr val="E3E3E3"/>
            </a:solidFill>
          </a:ln>
        </p:spPr>
        <p:txBody>
          <a:bodyPr/>
          <a:lstStyle/>
          <a:p>
            <a:endParaRPr lang="en-AU"/>
          </a:p>
        </p:txBody>
      </p:sp>
      <p:sp>
        <p:nvSpPr>
          <p:cNvPr id="5" name="card2"/>
          <p:cNvSpPr/>
          <p:nvPr/>
        </p:nvSpPr>
        <p:spPr>
          <a:xfrm>
            <a:off x="365760" y="2240280"/>
            <a:ext cx="7132320" cy="585216"/>
          </a:xfrm>
          <a:prstGeom prst="roundRect">
            <a:avLst>
              <a:gd name="adj" fmla="val 6000"/>
            </a:avLst>
          </a:prstGeom>
          <a:solidFill>
            <a:srgbClr val="FFFFFF"/>
          </a:solidFill>
          <a:ln w="9525">
            <a:solidFill>
              <a:srgbClr val="E3E3E3"/>
            </a:solidFill>
          </a:ln>
        </p:spPr>
        <p:txBody>
          <a:bodyPr/>
          <a:lstStyle/>
          <a:p>
            <a:endParaRPr lang="en-AU"/>
          </a:p>
        </p:txBody>
      </p:sp>
      <p:sp>
        <p:nvSpPr>
          <p:cNvPr id="6" name="card3"/>
          <p:cNvSpPr/>
          <p:nvPr/>
        </p:nvSpPr>
        <p:spPr>
          <a:xfrm>
            <a:off x="365760" y="3017520"/>
            <a:ext cx="7132320" cy="585216"/>
          </a:xfrm>
          <a:prstGeom prst="roundRect">
            <a:avLst>
              <a:gd name="adj" fmla="val 6000"/>
            </a:avLst>
          </a:prstGeom>
          <a:solidFill>
            <a:srgbClr val="FFFFFF"/>
          </a:solidFill>
          <a:ln w="9525">
            <a:solidFill>
              <a:srgbClr val="E3E3E3"/>
            </a:solidFill>
          </a:ln>
        </p:spPr>
        <p:txBody>
          <a:bodyPr/>
          <a:lstStyle/>
          <a:p>
            <a:endParaRPr lang="en-AU"/>
          </a:p>
        </p:txBody>
      </p:sp>
      <p:sp>
        <p:nvSpPr>
          <p:cNvPr id="7" name="q1"/>
          <p:cNvSpPr>
            <a:spLocks noGrp="1"/>
          </p:cNvSpPr>
          <p:nvPr>
            <p:ph type="body" sz="quarter" idx="12" hasCustomPrompt="1"/>
          </p:nvPr>
        </p:nvSpPr>
        <p:spPr>
          <a:xfrm>
            <a:off x="548640" y="1463040"/>
            <a:ext cx="6812280" cy="585216"/>
          </a:xfrm>
          <a:prstGeom prst="rect">
            <a:avLst/>
          </a:prstGeom>
          <a:noFill/>
        </p:spPr>
        <p:txBody>
          <a:bodyPr wrap="square" lIns="0" tIns="0" rIns="0" bIns="0" anchor="ctr" anchorCtr="0" rtlCol="0">
            <a:noAutofit/>
          </a:bodyPr>
          <a:lstStyle>
            <a:lvl1pPr marL="0" indent="0" algn="l">
              <a:lnSpc>
                <a:spcPct val="100000"/>
              </a:lnSpc>
              <a:spcBef>
                <a:spcPts val="0"/>
              </a:spcBef>
              <a:buNone/>
              <a:defRPr sz="2200" b="0" i="0" dirty="0">
                <a:solidFill>
                  <a:srgbClr val="060F2B"/>
                </a:solidFill>
                <a:latin typeface="Sofia Sans Extra Condensed ExtraBold"/>
                <a:ea typeface="Sofia Sans Extra Condensed ExtraBold"/>
                <a:cs typeface="Sofia Sans Extra Condensed ExtraBold"/>
              </a:defRPr>
            </a:lvl1pPr>
          </a:lstStyle>
          <a:p>
            <a:r>
              <a:rPr lang="en-AU" dirty="0"/>
              <a:t>Q1</a:t>
            </a:r>
          </a:p>
        </p:txBody>
      </p:sp>
      <p:sp>
        <p:nvSpPr>
          <p:cNvPr id="8" name="q2"/>
          <p:cNvSpPr>
            <a:spLocks noGrp="1"/>
          </p:cNvSpPr>
          <p:nvPr>
            <p:ph type="body" sz="quarter" idx="13" hasCustomPrompt="1"/>
          </p:nvPr>
        </p:nvSpPr>
        <p:spPr>
          <a:xfrm>
            <a:off x="548640" y="2240280"/>
            <a:ext cx="6812280" cy="585216"/>
          </a:xfrm>
          <a:prstGeom prst="rect">
            <a:avLst/>
          </a:prstGeom>
          <a:noFill/>
        </p:spPr>
        <p:txBody>
          <a:bodyPr wrap="square" lIns="0" tIns="0" rIns="0" bIns="0" anchor="ctr" anchorCtr="0" rtlCol="0">
            <a:noAutofit/>
          </a:bodyPr>
          <a:lstStyle>
            <a:lvl1pPr marL="0" indent="0" algn="l">
              <a:lnSpc>
                <a:spcPct val="100000"/>
              </a:lnSpc>
              <a:spcBef>
                <a:spcPts val="0"/>
              </a:spcBef>
              <a:buNone/>
              <a:defRPr sz="2200" b="0" i="0" dirty="0">
                <a:solidFill>
                  <a:srgbClr val="060F2B"/>
                </a:solidFill>
                <a:latin typeface="Sofia Sans Extra Condensed ExtraBold"/>
                <a:ea typeface="Sofia Sans Extra Condensed ExtraBold"/>
                <a:cs typeface="Sofia Sans Extra Condensed ExtraBold"/>
              </a:defRPr>
            </a:lvl1pPr>
          </a:lstStyle>
          <a:p>
            <a:r>
              <a:rPr lang="en-AU" dirty="0"/>
              <a:t>Q2</a:t>
            </a:r>
          </a:p>
        </p:txBody>
      </p:sp>
      <p:sp>
        <p:nvSpPr>
          <p:cNvPr id="9" name="q3"/>
          <p:cNvSpPr>
            <a:spLocks noGrp="1"/>
          </p:cNvSpPr>
          <p:nvPr>
            <p:ph type="body" sz="quarter" idx="14" hasCustomPrompt="1"/>
          </p:nvPr>
        </p:nvSpPr>
        <p:spPr>
          <a:xfrm>
            <a:off x="548640" y="3017520"/>
            <a:ext cx="6812280" cy="585216"/>
          </a:xfrm>
          <a:prstGeom prst="rect">
            <a:avLst/>
          </a:prstGeom>
          <a:noFill/>
        </p:spPr>
        <p:txBody>
          <a:bodyPr wrap="square" lIns="0" tIns="0" rIns="0" bIns="0" anchor="ctr" anchorCtr="0" rtlCol="0">
            <a:noAutofit/>
          </a:bodyPr>
          <a:lstStyle>
            <a:lvl1pPr marL="0" indent="0" algn="l">
              <a:lnSpc>
                <a:spcPct val="100000"/>
              </a:lnSpc>
              <a:spcBef>
                <a:spcPts val="0"/>
              </a:spcBef>
              <a:buNone/>
              <a:defRPr sz="2200" b="0" i="0" dirty="0">
                <a:solidFill>
                  <a:srgbClr val="060F2B"/>
                </a:solidFill>
                <a:latin typeface="Sofia Sans Extra Condensed ExtraBold"/>
                <a:ea typeface="Sofia Sans Extra Condensed ExtraBold"/>
                <a:cs typeface="Sofia Sans Extra Condensed ExtraBold"/>
              </a:defRPr>
            </a:lvl1pPr>
          </a:lstStyle>
          <a:p>
            <a:r>
              <a:rPr lang="en-AU" dirty="0"/>
              <a:t>Q3</a:t>
            </a:r>
          </a:p>
        </p:txBody>
      </p:sp>
      <p:sp>
        <p:nvSpPr>
          <p:cNvPr id="10" name="disclaimer"/>
          <p:cNvSpPr>
            <a:spLocks noGrp="1"/>
          </p:cNvSpPr>
          <p:nvPr>
            <p:ph type="body" sz="quarter" idx="15" hasCustomPrompt="1"/>
          </p:nvPr>
        </p:nvSpPr>
        <p:spPr>
          <a:xfrm>
            <a:off x="365760" y="3794760"/>
            <a:ext cx="7132320" cy="365760"/>
          </a:xfrm>
          <a:prstGeom prst="rect">
            <a:avLst/>
          </a:prstGeom>
          <a:noFill/>
        </p:spPr>
        <p:txBody>
          <a:bodyPr wrap="square" lIns="0" tIns="0" rIns="0" bIns="0" anchor="t" anchorCtr="0" rtlCol="0">
            <a:noAutofit/>
          </a:bodyPr>
          <a:lstStyle>
            <a:lvl1pPr marL="0" indent="0" algn="l">
              <a:lnSpc>
                <a:spcPct val="115000"/>
              </a:lnSpc>
              <a:spcBef>
                <a:spcPts val="0"/>
              </a:spcBef>
              <a:buNone/>
              <a:defRPr sz="700" b="0" i="0" dirty="0">
                <a:solidFill>
                  <a:srgbClr val="D9D9D9"/>
                </a:solidFill>
                <a:latin typeface="Montserrat Medium"/>
                <a:ea typeface="Montserrat Medium"/>
                <a:cs typeface="Montserrat Medium"/>
              </a:defRPr>
            </a:lvl1pPr>
          </a:lstStyle>
          <a:p>
            <a:r>
              <a:rPr lang="en-AU" dirty="0"/>
              <a:t>Disclaimer</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365760" y="228600"/>
            <a:ext cx="8412480" cy="685800"/>
          </a:xfrm>
          <a:prstGeom prst="rect">
            <a:avLst/>
          </a:prstGeom>
          <a:noFill/>
        </p:spPr>
        <p:txBody>
          <a:bodyPr wrap="square" lIns="0" tIns="0" rIns="0" bIns="0" anchor="t" anchorCtr="0" rtlCol="0">
            <a:noAutofit/>
          </a:bodyPr>
          <a:lstStyle>
            <a:lvl1pPr marL="0" indent="0" algn="l">
              <a:lnSpc>
                <a:spcPct val="88000"/>
              </a:lnSpc>
              <a:spcBef>
                <a:spcPts val="0"/>
              </a:spcBef>
              <a:buNone/>
              <a:defRPr sz="45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label1"/>
          <p:cNvSpPr>
            <a:spLocks noGrp="1"/>
          </p:cNvSpPr>
          <p:nvPr>
            <p:ph type="body" sz="quarter" idx="11" hasCustomPrompt="1"/>
          </p:nvPr>
        </p:nvSpPr>
        <p:spPr>
          <a:xfrm>
            <a:off x="365760" y="1051560"/>
            <a:ext cx="8046720" cy="246888"/>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Label1</a:t>
            </a:r>
          </a:p>
        </p:txBody>
      </p:sp>
      <p:sp>
        <p:nvSpPr>
          <p:cNvPr id="4" name="detail1"/>
          <p:cNvSpPr>
            <a:spLocks noGrp="1"/>
          </p:cNvSpPr>
          <p:nvPr>
            <p:ph type="body" sz="quarter" idx="12" hasCustomPrompt="1"/>
          </p:nvPr>
        </p:nvSpPr>
        <p:spPr>
          <a:xfrm>
            <a:off x="365760" y="1298448"/>
            <a:ext cx="8046720" cy="246888"/>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Detail1</a:t>
            </a:r>
          </a:p>
        </p:txBody>
      </p:sp>
      <p:sp>
        <p:nvSpPr>
          <p:cNvPr id="5" name="label2"/>
          <p:cNvSpPr>
            <a:spLocks noGrp="1"/>
          </p:cNvSpPr>
          <p:nvPr>
            <p:ph type="body" sz="quarter" idx="13" hasCustomPrompt="1"/>
          </p:nvPr>
        </p:nvSpPr>
        <p:spPr>
          <a:xfrm>
            <a:off x="365760" y="1645920"/>
            <a:ext cx="8046720" cy="246888"/>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Label2</a:t>
            </a:r>
          </a:p>
        </p:txBody>
      </p:sp>
      <p:sp>
        <p:nvSpPr>
          <p:cNvPr id="6" name="detail2"/>
          <p:cNvSpPr>
            <a:spLocks noGrp="1"/>
          </p:cNvSpPr>
          <p:nvPr>
            <p:ph type="body" sz="quarter" idx="14" hasCustomPrompt="1"/>
          </p:nvPr>
        </p:nvSpPr>
        <p:spPr>
          <a:xfrm>
            <a:off x="365760" y="1892808"/>
            <a:ext cx="8046720" cy="246888"/>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Detail2</a:t>
            </a:r>
          </a:p>
        </p:txBody>
      </p:sp>
      <p:sp>
        <p:nvSpPr>
          <p:cNvPr id="7" name="label3"/>
          <p:cNvSpPr>
            <a:spLocks noGrp="1"/>
          </p:cNvSpPr>
          <p:nvPr>
            <p:ph type="body" sz="quarter" idx="15" hasCustomPrompt="1"/>
          </p:nvPr>
        </p:nvSpPr>
        <p:spPr>
          <a:xfrm>
            <a:off x="365760" y="2240280"/>
            <a:ext cx="8046720" cy="246888"/>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Label3</a:t>
            </a:r>
          </a:p>
        </p:txBody>
      </p:sp>
      <p:sp>
        <p:nvSpPr>
          <p:cNvPr id="8" name="detail3"/>
          <p:cNvSpPr>
            <a:spLocks noGrp="1"/>
          </p:cNvSpPr>
          <p:nvPr>
            <p:ph type="body" sz="quarter" idx="16" hasCustomPrompt="1"/>
          </p:nvPr>
        </p:nvSpPr>
        <p:spPr>
          <a:xfrm>
            <a:off x="365760" y="2487168"/>
            <a:ext cx="8046720" cy="246888"/>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Detail3</a:t>
            </a:r>
          </a:p>
        </p:txBody>
      </p:sp>
      <p:sp>
        <p:nvSpPr>
          <p:cNvPr id="9" name="label4"/>
          <p:cNvSpPr>
            <a:spLocks noGrp="1"/>
          </p:cNvSpPr>
          <p:nvPr>
            <p:ph type="body" sz="quarter" idx="17" hasCustomPrompt="1"/>
          </p:nvPr>
        </p:nvSpPr>
        <p:spPr>
          <a:xfrm>
            <a:off x="365760" y="2834640"/>
            <a:ext cx="8046720" cy="246888"/>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Label4</a:t>
            </a:r>
          </a:p>
        </p:txBody>
      </p:sp>
      <p:sp>
        <p:nvSpPr>
          <p:cNvPr id="10" name="detail4"/>
          <p:cNvSpPr>
            <a:spLocks noGrp="1"/>
          </p:cNvSpPr>
          <p:nvPr>
            <p:ph type="body" sz="quarter" idx="18" hasCustomPrompt="1"/>
          </p:nvPr>
        </p:nvSpPr>
        <p:spPr>
          <a:xfrm>
            <a:off x="365760" y="3081528"/>
            <a:ext cx="8046720" cy="246888"/>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Detail4</a:t>
            </a:r>
          </a:p>
        </p:txBody>
      </p:sp>
      <p:sp>
        <p:nvSpPr>
          <p:cNvPr id="11" name="label5"/>
          <p:cNvSpPr>
            <a:spLocks noGrp="1"/>
          </p:cNvSpPr>
          <p:nvPr>
            <p:ph type="body" sz="quarter" idx="19" hasCustomPrompt="1"/>
          </p:nvPr>
        </p:nvSpPr>
        <p:spPr>
          <a:xfrm>
            <a:off x="365760" y="3429000"/>
            <a:ext cx="8046720" cy="246888"/>
          </a:xfrm>
          <a:prstGeom prst="rect">
            <a:avLst/>
          </a:prstGeom>
          <a:noFill/>
        </p:spPr>
        <p:txBody>
          <a:bodyPr wrap="square" lIns="0" tIns="0" rIns="0" bIns="0" anchor="t" anchorCtr="0" rtlCol="0">
            <a:noAutofit/>
          </a:bodyPr>
          <a:lstStyle>
            <a:lvl1pPr marL="0" indent="0" algn="l">
              <a:lnSpc>
                <a:spcPct val="110000"/>
              </a:lnSpc>
              <a:spcBef>
                <a:spcPts val="0"/>
              </a:spcBef>
              <a:buNone/>
              <a:defRPr sz="1200" b="1" i="0" dirty="0">
                <a:solidFill>
                  <a:srgbClr val="060F2B"/>
                </a:solidFill>
                <a:latin typeface="Montserrat"/>
                <a:ea typeface="Montserrat"/>
                <a:cs typeface="Montserrat"/>
              </a:defRPr>
            </a:lvl1pPr>
          </a:lstStyle>
          <a:p>
            <a:r>
              <a:rPr lang="en-AU" dirty="0"/>
              <a:t>Label5</a:t>
            </a:r>
          </a:p>
        </p:txBody>
      </p:sp>
      <p:sp>
        <p:nvSpPr>
          <p:cNvPr id="12" name="detail5"/>
          <p:cNvSpPr>
            <a:spLocks noGrp="1"/>
          </p:cNvSpPr>
          <p:nvPr>
            <p:ph type="body" sz="quarter" idx="20" hasCustomPrompt="1"/>
          </p:nvPr>
        </p:nvSpPr>
        <p:spPr>
          <a:xfrm>
            <a:off x="365760" y="3675888"/>
            <a:ext cx="8046720" cy="246888"/>
          </a:xfrm>
          <a:prstGeom prst="rect">
            <a:avLst/>
          </a:prstGeom>
          <a:noFill/>
        </p:spPr>
        <p:txBody>
          <a:bodyPr wrap="square" lIns="0" tIns="0" rIns="0" bIns="0" anchor="t" anchorCtr="0" rtlCol="0">
            <a:noAutofit/>
          </a:bodyPr>
          <a:lstStyle>
            <a:lvl1pPr marL="0" indent="0" algn="l">
              <a:lnSpc>
                <a:spcPct val="115000"/>
              </a:lnSpc>
              <a:spcBef>
                <a:spcPts val="0"/>
              </a:spcBef>
              <a:buNone/>
              <a:defRPr sz="1100" b="0" i="1" dirty="0">
                <a:solidFill>
                  <a:srgbClr val="2D2B2C"/>
                </a:solidFill>
                <a:latin typeface="Montserrat Medium"/>
                <a:ea typeface="Montserrat Medium"/>
                <a:cs typeface="Montserrat Medium"/>
              </a:defRPr>
            </a:lvl1pPr>
          </a:lstStyle>
          <a:p>
            <a:r>
              <a:rPr lang="en-AU" dirty="0"/>
              <a:t>Detail5</a:t>
            </a:r>
          </a:p>
        </p:txBody>
      </p:sp>
      <p:sp>
        <p:nvSpPr>
          <p:cNvPr id="13" name="disclaimer"/>
          <p:cNvSpPr>
            <a:spLocks noGrp="1"/>
          </p:cNvSpPr>
          <p:nvPr>
            <p:ph type="body" sz="quarter" idx="21" hasCustomPrompt="1"/>
          </p:nvPr>
        </p:nvSpPr>
        <p:spPr>
          <a:xfrm>
            <a:off x="365760" y="4023360"/>
            <a:ext cx="8046720" cy="365760"/>
          </a:xfrm>
          <a:prstGeom prst="rect">
            <a:avLst/>
          </a:prstGeom>
          <a:noFill/>
        </p:spPr>
        <p:txBody>
          <a:bodyPr wrap="square" lIns="0" tIns="0" rIns="0" bIns="0" anchor="t" anchorCtr="0" rtlCol="0">
            <a:noAutofit/>
          </a:bodyPr>
          <a:lstStyle>
            <a:lvl1pPr marL="0" indent="0" algn="l">
              <a:lnSpc>
                <a:spcPct val="115000"/>
              </a:lnSpc>
              <a:spcBef>
                <a:spcPts val="0"/>
              </a:spcBef>
              <a:buNone/>
              <a:defRPr sz="700" b="0" i="0" dirty="0">
                <a:solidFill>
                  <a:srgbClr val="D9D9D9"/>
                </a:solidFill>
                <a:latin typeface="Montserrat Medium"/>
                <a:ea typeface="Montserrat Medium"/>
                <a:cs typeface="Montserrat Medium"/>
              </a:defRPr>
            </a:lvl1pPr>
          </a:lstStyle>
          <a:p>
            <a:r>
              <a:rPr lang="en-AU" dirty="0"/>
              <a:t>Disclaimer</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statement">
    <p:spTree>
      <p:nvGrpSpPr>
        <p:cNvPr id="1" name=""/>
        <p:cNvGrpSpPr/>
        <p:nvPr/>
      </p:nvGrpSpPr>
      <p:grpSpPr>
        <a:xfrm>
          <a:off x="0" y="0"/>
          <a:ext cx="0" cy="0"/>
          <a:chOff x="0" y="0"/>
          <a:chExt cx="0" cy="0"/>
        </a:xfrm>
      </p:grpSpPr>
      <p:sp>
        <p:nvSpPr>
          <p:cNvPr id="2" name="headline"/>
          <p:cNvSpPr>
            <a:spLocks noGrp="1"/>
          </p:cNvSpPr>
          <p:nvPr>
            <p:ph type="body" sz="quarter" idx="10" hasCustomPrompt="1"/>
          </p:nvPr>
        </p:nvSpPr>
        <p:spPr>
          <a:xfrm>
            <a:off x="411480" y="502920"/>
            <a:ext cx="8321040" cy="2834640"/>
          </a:xfrm>
          <a:prstGeom prst="rect">
            <a:avLst/>
          </a:prstGeom>
          <a:noFill/>
        </p:spPr>
        <p:txBody>
          <a:bodyPr wrap="square" lIns="0" tIns="0" rIns="0" bIns="0" anchor="b" anchorCtr="0" rtlCol="0">
            <a:noAutofit/>
          </a:bodyPr>
          <a:lstStyle>
            <a:lvl1pPr marL="0" indent="0" algn="l">
              <a:lnSpc>
                <a:spcPct val="88000"/>
              </a:lnSpc>
              <a:spcBef>
                <a:spcPts val="0"/>
              </a:spcBef>
              <a:buNone/>
              <a:defRPr sz="7000" b="0" i="0" dirty="0">
                <a:solidFill>
                  <a:srgbClr val="060F2B"/>
                </a:solidFill>
                <a:latin typeface="Sofia Sans Extra Condensed ExtraBold"/>
                <a:ea typeface="Sofia Sans Extra Condensed ExtraBold"/>
                <a:cs typeface="Sofia Sans Extra Condensed ExtraBold"/>
              </a:defRPr>
            </a:lvl1pPr>
          </a:lstStyle>
          <a:p>
            <a:r>
              <a:rPr lang="en-AU" dirty="0"/>
              <a:t>Headline</a:t>
            </a:r>
          </a:p>
        </p:txBody>
      </p:sp>
      <p:sp>
        <p:nvSpPr>
          <p:cNvPr id="3" name="body"/>
          <p:cNvSpPr>
            <a:spLocks noGrp="1"/>
          </p:cNvSpPr>
          <p:nvPr>
            <p:ph type="body" sz="quarter" idx="11" hasCustomPrompt="1"/>
          </p:nvPr>
        </p:nvSpPr>
        <p:spPr>
          <a:xfrm>
            <a:off x="411480" y="3474720"/>
            <a:ext cx="6583680" cy="640080"/>
          </a:xfrm>
          <a:prstGeom prst="rect">
            <a:avLst/>
          </a:prstGeom>
          <a:noFill/>
        </p:spPr>
        <p:txBody>
          <a:bodyPr wrap="square" lIns="0" tIns="0" rIns="0" bIns="0" anchor="t" anchorCtr="0" rtlCol="0">
            <a:noAutofit/>
          </a:bodyPr>
          <a:lstStyle>
            <a:lvl1pPr marL="0" indent="0" algn="l">
              <a:lnSpc>
                <a:spcPct val="115000"/>
              </a:lnSpc>
              <a:spcBef>
                <a:spcPts val="0"/>
              </a:spcBef>
              <a:buNone/>
              <a:defRPr sz="1200" b="0" i="0" dirty="0">
                <a:solidFill>
                  <a:srgbClr val="060F2B"/>
                </a:solidFill>
                <a:latin typeface="Montserrat Medium"/>
                <a:ea typeface="Montserrat Medium"/>
                <a:cs typeface="Montserrat Medium"/>
              </a:defRPr>
            </a:lvl1pPr>
          </a:lstStyle>
          <a:p>
            <a:r>
              <a:rPr lang="en-AU" dirty="0"/>
              <a:t>Body</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0.xml"/><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cxnSp>
        <p:nvCxnSpPr>
          <p:cNvPr id="7" name="footer rule"/>
          <p:cNvCxnSpPr/>
          <p:nvPr/>
        </p:nvCxnSpPr>
        <p:spPr>
          <a:xfrm>
            <a:off x="0" y="4700016"/>
            <a:ext cx="9144000" cy="0"/>
          </a:xfrm>
          <a:prstGeom prst="line">
            <a:avLst/>
          </a:prstGeom>
          <a:ln w="9525">
            <a:solidFill>
              <a:srgbClr val="BFA536"/>
            </a:solidFill>
          </a:ln>
        </p:spPr>
      </p:cxnSp>
      <p:pic>
        <p:nvPicPr>
          <p:cNvPr id="8" name="logo"/>
          <p:cNvPicPr>
            <a:picLocks noChangeAspect="1"/>
          </p:cNvPicPr>
          <p:nvPr/>
        </p:nvPicPr>
        <p:blipFill>
          <a:blip r:embed="rId13"/>
          <a:stretch>
            <a:fillRect/>
          </a:stretch>
        </p:blipFill>
        <p:spPr>
          <a:xfrm>
            <a:off x="128016" y="4764024"/>
            <a:ext cx="1143000" cy="310896"/>
          </a:xfrm>
          <a:prstGeom prst="rect">
            <a:avLst/>
          </a:prstGeom>
        </p:spPr>
      </p:pic>
      <p:sp>
        <p:nvSpPr>
          <p:cNvPr id="9" name="brand"/>
          <p:cNvSpPr txBox="1"/>
          <p:nvPr/>
        </p:nvSpPr>
        <p:spPr>
          <a:xfrm>
            <a:off x="6848856" y="4745736"/>
            <a:ext cx="2221992" cy="356616"/>
          </a:xfrm>
          <a:prstGeom prst="rect">
            <a:avLst/>
          </a:prstGeom>
          <a:noFill/>
        </p:spPr>
        <p:txBody>
          <a:bodyPr wrap="square" lIns="0" tIns="0" rIns="0" bIns="0" anchor="ctr" anchorCtr="0" rtlCol="0">
            <a:noAutofit/>
          </a:bodyPr>
          <a:lstStyle/>
          <a:p>
            <a:pPr algn="r">
              <a:lnSpc>
                <a:spcPct val="100000"/>
              </a:lnSpc>
              <a:spcBef>
                <a:spcPts val="0"/>
              </a:spcBef>
              <a:buNone/>
            </a:pPr>
            <a:r>
              <a:rPr lang="en-AU" sz="1000" b="1" i="0" dirty="0">
                <a:solidFill>
                  <a:srgbClr val="060F2B"/>
                </a:solidFill>
                <a:latin typeface="Montserrat"/>
                <a:ea typeface="Montserrat"/>
                <a:cs typeface="Montserrat"/>
              </a:rPr>
              <a:t>MONEY FOR LIFE</a:t>
            </a: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2"/>
    <p:sldLayoutId id="2147483659" r:id="rId1"/>
    <p:sldLayoutId id="2147483660" r:id="rId14"/>
    <p:sldLayoutId id="2147483661" r:id="rId15"/>
    <p:sldLayoutId id="2147483662" r:id="rId16"/>
    <p:sldLayoutId id="2147483663" r:id="rId17"/>
    <p:sldLayoutId id="2147483664" r:id="rId18"/>
    <p:sldLayoutId id="2147483665" r:id="rId19"/>
    <p:sldLayoutId id="2147483666" r:id="rId2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png"/><Relationship Id="rId3"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 Id="rId3"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a:spLocks noGrp="1"/>
          </p:cNvSpPr>
          <p:nvPr>
            <p:ph type="body" idx="10" sz="quarter"/>
          </p:nvPr>
        </p:nvSpPr>
        <p:spPr>
          <a:xfrm>
            <a:off x="484632" y="1417320"/>
            <a:ext cx="8138160" cy="1051560"/>
          </a:xfrm>
        </p:spPr>
        <p:txBody>
          <a:bodyPr wrap="square" lIns="0" tIns="0" rIns="0" bIns="0" anchor="b" anchorCtr="0" rtlCol="0">
            <a:noAutofit/>
          </a:bodyPr>
          <a:lstStyle/>
          <a:p>
            <a:pPr marL="0" indent="0" algn="l">
              <a:lnSpc>
                <a:spcPct val="90000"/>
              </a:lnSpc>
              <a:spcBef>
                <a:spcPts val="0"/>
              </a:spcBef>
              <a:buNone/>
            </a:pPr>
            <a:r>
              <a:rPr lang="en-AU" sz="7500" b="0" i="0" dirty="0">
                <a:solidFill>
                  <a:srgbClr val="FFFFFF"/>
                </a:solidFill>
                <a:latin typeface="Sofia Sans Extra Condensed ExtraBold"/>
                <a:ea typeface="Sofia Sans Extra Condensed ExtraBold"/>
                <a:cs typeface="Sofia Sans Extra Condensed ExtraBold"/>
              </a:rPr>
              <a:t>STATE OF THE NATION</a:t>
            </a:r>
            <a:endParaRPr lang="en-AU" sz="7500" dirty="0"/>
          </a:p>
        </p:txBody>
      </p:sp>
      <p:sp>
        <p:nvSpPr>
          <p:cNvPr id="3" name="subtitle"/>
          <p:cNvSpPr>
            <a:spLocks noGrp="1"/>
          </p:cNvSpPr>
          <p:nvPr>
            <p:ph type="body" idx="11" sz="quarter"/>
          </p:nvPr>
        </p:nvSpPr>
        <p:spPr>
          <a:xfrm>
            <a:off x="484632" y="2560320"/>
            <a:ext cx="8138160" cy="731520"/>
          </a:xfrm>
        </p:spPr>
        <p:txBody>
          <a:bodyPr wrap="square" lIns="0" tIns="0" rIns="0" bIns="0" anchor="t" anchorCtr="0" rtlCol="0">
            <a:noAutofit/>
          </a:bodyPr>
          <a:lstStyle/>
          <a:p>
            <a:pPr marL="0" indent="0" algn="l">
              <a:lnSpc>
                <a:spcPct val="125000"/>
              </a:lnSpc>
              <a:spcBef>
                <a:spcPts val="0"/>
              </a:spcBef>
              <a:buNone/>
            </a:pPr>
            <a:r>
              <a:rPr lang="en-AU" sz="1400" b="0" i="1" dirty="0">
                <a:solidFill>
                  <a:srgbClr val="FFFFFF"/>
                </a:solidFill>
                <a:latin typeface="Montserrat Medium"/>
                <a:ea typeface="Montserrat Medium"/>
                <a:cs typeface="Montserrat Medium"/>
              </a:rPr>
              <a:t>What's happening in Australia and what it means</a:t>
            </a:r>
            <a:br>
              <a:rPr lang="en-AU" sz="1400" b="0" i="1" dirty="0">
                <a:solidFill>
                  <a:srgbClr val="FFFFFF"/>
                </a:solidFill>
                <a:latin typeface="Montserrat Medium"/>
                <a:ea typeface="Montserrat Medium"/>
                <a:cs typeface="Montserrat Medium"/>
              </a:rPr>
            </a:br>
            <a:r>
              <a:rPr lang="en-AU" sz="1400" b="0" i="1" dirty="0">
                <a:solidFill>
                  <a:srgbClr val="FFFFFF"/>
                </a:solidFill>
                <a:latin typeface="Montserrat Medium"/>
                <a:ea typeface="Montserrat Medium"/>
                <a:cs typeface="Montserrat Medium"/>
              </a:rPr>
              <a:t>for property owners and investors</a:t>
            </a:r>
            <a:endParaRPr lang="en-AU" sz="1400" dirty="0"/>
          </a:p>
        </p:txBody>
      </p:sp>
      <p:sp>
        <p:nvSpPr>
          <p:cNvPr id="4" name="byline"/>
          <p:cNvSpPr>
            <a:spLocks noGrp="1"/>
          </p:cNvSpPr>
          <p:nvPr>
            <p:ph type="body" idx="12" sz="quarter"/>
          </p:nvPr>
        </p:nvSpPr>
        <p:spPr>
          <a:xfrm>
            <a:off x="512064" y="3931920"/>
            <a:ext cx="8138160" cy="365760"/>
          </a:xfrm>
        </p:spPr>
        <p:txBody>
          <a:bodyPr wrap="square" lIns="0" tIns="0" rIns="0" bIns="0" anchor="t" anchorCtr="0" rtlCol="0">
            <a:noAutofit/>
          </a:bodyPr>
          <a:lstStyle/>
          <a:p>
            <a:pPr marL="0" indent="0" algn="l">
              <a:lnSpc>
                <a:spcPct val="100000"/>
              </a:lnSpc>
              <a:spcBef>
                <a:spcPts val="0"/>
              </a:spcBef>
              <a:buNone/>
            </a:pPr>
            <a:r>
              <a:rPr lang="en-AU" sz="2000" b="1" i="0" dirty="0">
                <a:solidFill>
                  <a:srgbClr val="F4F4F2"/>
                </a:solidFill>
                <a:latin typeface="Montserrat"/>
                <a:ea typeface="Montserrat"/>
                <a:cs typeface="Montserrat"/>
              </a:rPr>
              <a:t>by George Markoski</a:t>
            </a:r>
            <a:endParaRPr lang="en-AU" sz="2000" dirty="0"/>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6" name="chart" descr="cp-labour-underutilisation.png"/>
          <p:cNvPicPr>
            <a:picLocks noChangeAspect="1"/>
          </p:cNvPicPr>
          <p:nvPr/>
        </p:nvPicPr>
        <p:blipFill>
          <a:blip r:embed="rId2"/>
          <a:srcRect/>
          <a:stretch>
            <a:fillRect/>
          </a:stretch>
        </p:blipFill>
        <p:spPr>
          <a:xfrm>
            <a:off x="228600" y="228600"/>
            <a:ext cx="4352508" cy="4114800"/>
          </a:xfrm>
          <a:prstGeom prst="rect">
            <a:avLst/>
          </a:prstGeom>
        </p:spPr>
      </p:pic>
      <p:sp>
        <p:nvSpPr>
          <p:cNvPr id="3" name="headline"/>
          <p:cNvSpPr>
            <a:spLocks noGrp="1"/>
          </p:cNvSpPr>
          <p:nvPr>
            <p:ph type="body" idx="11" sz="quarter"/>
          </p:nvPr>
        </p:nvSpPr>
        <p:spPr>
          <a:xfrm>
            <a:off x="5760720" y="228600"/>
            <a:ext cx="3017520" cy="1243584"/>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Unemployment</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Is Creeping Up</a:t>
            </a:r>
            <a:endParaRPr lang="en-AU" sz="4500" dirty="0"/>
          </a:p>
        </p:txBody>
      </p:sp>
      <p:sp>
        <p:nvSpPr>
          <p:cNvPr id="4" name="body"/>
          <p:cNvSpPr>
            <a:spLocks noGrp="1"/>
          </p:cNvSpPr>
          <p:nvPr>
            <p:ph type="body" idx="12" sz="quarter"/>
          </p:nvPr>
        </p:nvSpPr>
        <p:spPr>
          <a:xfrm>
            <a:off x="5760720" y="1655064"/>
            <a:ext cx="3017520" cy="2688336"/>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The unemployment rate rose to </a:t>
            </a:r>
            <a:r>
              <a:rPr lang="en-AU" sz="1200" b="1" i="0" dirty="0">
                <a:solidFill>
                  <a:srgbClr val="060F2B"/>
                </a:solidFill>
                <a:latin typeface="Montserrat"/>
                <a:ea typeface="Montserrat"/>
                <a:cs typeface="Montserrat"/>
              </a:rPr>
              <a:t>4.7%</a:t>
            </a:r>
            <a:r>
              <a:rPr lang="en-AU" sz="1200" b="0" i="0" dirty="0">
                <a:solidFill>
                  <a:srgbClr val="060F2B"/>
                </a:solidFill>
                <a:latin typeface="Montserrat Medium"/>
                <a:ea typeface="Montserrat Medium"/>
                <a:cs typeface="Montserrat Medium"/>
              </a:rPr>
              <a:t> in September.</a:t>
            </a:r>
            <a:endParaRPr lang="en-AU" sz="1200" dirty="0"/>
          </a:p>
          <a:p>
            <a:pPr marL="0" indent="0" algn="l">
              <a:lnSpc>
                <a:spcPct val="115000"/>
              </a:lnSpc>
              <a:spcBef>
                <a:spcPts val="600"/>
              </a:spcBef>
              <a:buNone/>
            </a:pPr>
            <a:r>
              <a:rPr lang="en-AU" sz="1200" b="1" i="0" dirty="0">
                <a:solidFill>
                  <a:srgbClr val="060F2B"/>
                </a:solidFill>
                <a:latin typeface="Montserrat"/>
                <a:ea typeface="Montserrat"/>
                <a:cs typeface="Montserrat"/>
              </a:rPr>
              <a:t>732,000</a:t>
            </a:r>
            <a:r>
              <a:rPr lang="en-AU" sz="1200" b="0" i="0" dirty="0">
                <a:solidFill>
                  <a:srgbClr val="060F2B"/>
                </a:solidFill>
                <a:latin typeface="Montserrat Medium"/>
                <a:ea typeface="Montserrat Medium"/>
                <a:cs typeface="Montserrat Medium"/>
              </a:rPr>
              <a:t> people are now unemployed.</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The RBA expects it to reach </a:t>
            </a:r>
            <a:r>
              <a:rPr lang="en-AU" sz="1200" b="1" i="0" dirty="0">
                <a:solidFill>
                  <a:srgbClr val="060F2B"/>
                </a:solidFill>
                <a:latin typeface="Montserrat"/>
                <a:ea typeface="Montserrat"/>
                <a:cs typeface="Montserrat"/>
              </a:rPr>
              <a:t>5.1%</a:t>
            </a:r>
            <a:r>
              <a:rPr lang="en-AU" sz="1200" b="0" i="0" dirty="0">
                <a:solidFill>
                  <a:srgbClr val="060F2B"/>
                </a:solidFill>
                <a:latin typeface="Montserrat Medium"/>
                <a:ea typeface="Montserrat Medium"/>
                <a:cs typeface="Montserrat Medium"/>
              </a:rPr>
              <a:t> by the end of 2028.</a:t>
            </a:r>
            <a:endParaRPr lang="en-AU" sz="1200" dirty="0"/>
          </a:p>
        </p:txBody>
      </p:sp>
      <p:sp>
        <p:nvSpPr>
          <p:cNvPr id="5" name="source"/>
          <p:cNvSpPr>
            <a:spLocks noGrp="1"/>
          </p:cNvSpPr>
          <p:nvPr>
            <p:ph type="body" idx="1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Australian Bureau of Statistics, Labour Force, Australia, September 2026 (released 15 October 2026), seasonally adjusted; Reserve Bank of Australia, Statement on Monetary Policy, November 2026; chart: RBA Chart Pack, November 2026 (data: ABS).</a:t>
            </a:r>
            <a:endParaRPr lang="en-AU" sz="600" dirty="0"/>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411480"/>
            <a:ext cx="8412480" cy="777240"/>
          </a:xfrm>
        </p:spPr>
        <p:txBody>
          <a:bodyPr wrap="square" lIns="0" tIns="0" rIns="0" bIns="0" anchor="t" anchorCtr="0" rtlCol="0">
            <a:noAutofit/>
          </a:bodyPr>
          <a:lstStyle/>
          <a:p>
            <a:pPr marL="0" indent="0" algn="ctr">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Australia Keeps Growing</a:t>
            </a:r>
            <a:endParaRPr lang="en-AU" sz="4500" dirty="0"/>
          </a:p>
        </p:txBody>
      </p:sp>
      <p:sp>
        <p:nvSpPr>
          <p:cNvPr id="3" name="stat1"/>
          <p:cNvSpPr>
            <a:spLocks noGrp="1"/>
          </p:cNvSpPr>
          <p:nvPr>
            <p:ph type="body" idx="11" sz="quarter"/>
          </p:nvPr>
        </p:nvSpPr>
        <p:spPr>
          <a:xfrm>
            <a:off x="365760" y="1600200"/>
            <a:ext cx="2651760" cy="868680"/>
          </a:xfrm>
        </p:spPr>
        <p:txBody>
          <a:bodyPr wrap="square" lIns="0" tIns="0" rIns="0" bIns="0" anchor="t" anchorCtr="0" rtlCol="0">
            <a:noAutofit/>
          </a:bodyPr>
          <a:lstStyle/>
          <a:p>
            <a:pPr marL="0" indent="0" algn="ctr">
              <a:lnSpc>
                <a:spcPct val="90000"/>
              </a:lnSpc>
              <a:spcBef>
                <a:spcPts val="0"/>
              </a:spcBef>
              <a:buNone/>
            </a:pPr>
            <a:r>
              <a:rPr lang="en-AU" sz="5500" b="0" i="0" dirty="0">
                <a:solidFill>
                  <a:srgbClr val="060F2B"/>
                </a:solidFill>
                <a:latin typeface="Sofia Sans Extra Condensed ExtraBold"/>
                <a:ea typeface="Sofia Sans Extra Condensed ExtraBold"/>
                <a:cs typeface="Sofia Sans Extra Condensed ExtraBold"/>
              </a:rPr>
              <a:t>392,700</a:t>
            </a:r>
            <a:endParaRPr lang="en-AU" sz="5500" dirty="0"/>
          </a:p>
        </p:txBody>
      </p:sp>
      <p:sp>
        <p:nvSpPr>
          <p:cNvPr id="4" name="caption1"/>
          <p:cNvSpPr>
            <a:spLocks noGrp="1"/>
          </p:cNvSpPr>
          <p:nvPr>
            <p:ph type="body" idx="12" sz="quarter"/>
          </p:nvPr>
        </p:nvSpPr>
        <p:spPr>
          <a:xfrm>
            <a:off x="502920" y="2468880"/>
            <a:ext cx="2377440" cy="502920"/>
          </a:xfrm>
        </p:spPr>
        <p:txBody>
          <a:bodyPr wrap="square" lIns="0" tIns="0" rIns="0" bIns="0" anchor="t" anchorCtr="0" rtlCol="0">
            <a:noAutofit/>
          </a:bodyPr>
          <a:lstStyle/>
          <a:p>
            <a:pPr marL="0" indent="0" algn="ctr">
              <a:lnSpc>
                <a:spcPct val="115000"/>
              </a:lnSpc>
              <a:spcBef>
                <a:spcPts val="0"/>
              </a:spcBef>
              <a:buNone/>
            </a:pPr>
            <a:r>
              <a:rPr lang="en-AU" sz="1000" b="0" i="0" dirty="0">
                <a:solidFill>
                  <a:srgbClr val="2D2B2C"/>
                </a:solidFill>
                <a:latin typeface="Montserrat Medium"/>
                <a:ea typeface="Montserrat Medium"/>
                <a:cs typeface="Montserrat Medium"/>
              </a:rPr>
              <a:t>people added to the population in the year to March 2026</a:t>
            </a:r>
            <a:endParaRPr lang="en-AU" sz="1000" dirty="0"/>
          </a:p>
        </p:txBody>
      </p:sp>
      <p:sp>
        <p:nvSpPr>
          <p:cNvPr id="5" name="stat2"/>
          <p:cNvSpPr>
            <a:spLocks noGrp="1"/>
          </p:cNvSpPr>
          <p:nvPr>
            <p:ph type="body" idx="13" sz="quarter"/>
          </p:nvPr>
        </p:nvSpPr>
        <p:spPr>
          <a:xfrm>
            <a:off x="3246120" y="1600200"/>
            <a:ext cx="2651760" cy="868680"/>
          </a:xfrm>
        </p:spPr>
        <p:txBody>
          <a:bodyPr wrap="square" lIns="0" tIns="0" rIns="0" bIns="0" anchor="t" anchorCtr="0" rtlCol="0">
            <a:noAutofit/>
          </a:bodyPr>
          <a:lstStyle/>
          <a:p>
            <a:pPr marL="0" indent="0" algn="ctr">
              <a:lnSpc>
                <a:spcPct val="90000"/>
              </a:lnSpc>
              <a:spcBef>
                <a:spcPts val="0"/>
              </a:spcBef>
              <a:buNone/>
            </a:pPr>
            <a:r>
              <a:rPr lang="en-AU" sz="5500" b="0" i="0" dirty="0">
                <a:solidFill>
                  <a:srgbClr val="060F2B"/>
                </a:solidFill>
                <a:latin typeface="Sofia Sans Extra Condensed ExtraBold"/>
                <a:ea typeface="Sofia Sans Extra Condensed ExtraBold"/>
                <a:cs typeface="Sofia Sans Extra Condensed ExtraBold"/>
              </a:rPr>
              <a:t>1.4%</a:t>
            </a:r>
            <a:endParaRPr lang="en-AU" sz="5500" dirty="0"/>
          </a:p>
        </p:txBody>
      </p:sp>
      <p:sp>
        <p:nvSpPr>
          <p:cNvPr id="6" name="caption2"/>
          <p:cNvSpPr>
            <a:spLocks noGrp="1"/>
          </p:cNvSpPr>
          <p:nvPr>
            <p:ph type="body" idx="14" sz="quarter"/>
          </p:nvPr>
        </p:nvSpPr>
        <p:spPr>
          <a:xfrm>
            <a:off x="3383280" y="2468880"/>
            <a:ext cx="2377440" cy="502920"/>
          </a:xfrm>
        </p:spPr>
        <p:txBody>
          <a:bodyPr wrap="square" lIns="0" tIns="0" rIns="0" bIns="0" anchor="t" anchorCtr="0" rtlCol="0">
            <a:noAutofit/>
          </a:bodyPr>
          <a:lstStyle/>
          <a:p>
            <a:pPr marL="0" indent="0" algn="ctr">
              <a:lnSpc>
                <a:spcPct val="115000"/>
              </a:lnSpc>
              <a:spcBef>
                <a:spcPts val="0"/>
              </a:spcBef>
              <a:buNone/>
            </a:pPr>
            <a:r>
              <a:rPr lang="en-AU" sz="1000" b="0" i="0" dirty="0">
                <a:solidFill>
                  <a:srgbClr val="2D2B2C"/>
                </a:solidFill>
                <a:latin typeface="Montserrat Medium"/>
                <a:ea typeface="Montserrat Medium"/>
                <a:cs typeface="Montserrat Medium"/>
              </a:rPr>
              <a:t>annual population growth</a:t>
            </a:r>
            <a:endParaRPr lang="en-AU" sz="1000" dirty="0"/>
          </a:p>
        </p:txBody>
      </p:sp>
      <p:sp>
        <p:nvSpPr>
          <p:cNvPr id="7" name="stat3"/>
          <p:cNvSpPr>
            <a:spLocks noGrp="1"/>
          </p:cNvSpPr>
          <p:nvPr>
            <p:ph type="body" idx="15" sz="quarter"/>
          </p:nvPr>
        </p:nvSpPr>
        <p:spPr>
          <a:xfrm>
            <a:off x="6126480" y="1600200"/>
            <a:ext cx="2651760" cy="868680"/>
          </a:xfrm>
        </p:spPr>
        <p:txBody>
          <a:bodyPr wrap="square" lIns="0" tIns="0" rIns="0" bIns="0" anchor="t" anchorCtr="0" rtlCol="0">
            <a:noAutofit/>
          </a:bodyPr>
          <a:lstStyle/>
          <a:p>
            <a:pPr marL="0" indent="0" algn="ctr">
              <a:lnSpc>
                <a:spcPct val="90000"/>
              </a:lnSpc>
              <a:spcBef>
                <a:spcPts val="0"/>
              </a:spcBef>
              <a:buNone/>
            </a:pPr>
            <a:r>
              <a:rPr lang="en-AU" sz="5500" b="0" i="0" dirty="0">
                <a:solidFill>
                  <a:srgbClr val="060F2B"/>
                </a:solidFill>
                <a:latin typeface="Sofia Sans Extra Condensed ExtraBold"/>
                <a:ea typeface="Sofia Sans Extra Condensed ExtraBold"/>
                <a:cs typeface="Sofia Sans Extra Condensed ExtraBold"/>
              </a:rPr>
              <a:t>292,100</a:t>
            </a:r>
            <a:endParaRPr lang="en-AU" sz="5500" dirty="0"/>
          </a:p>
        </p:txBody>
      </p:sp>
      <p:sp>
        <p:nvSpPr>
          <p:cNvPr id="8" name="caption3"/>
          <p:cNvSpPr>
            <a:spLocks noGrp="1"/>
          </p:cNvSpPr>
          <p:nvPr>
            <p:ph type="body" idx="16" sz="quarter"/>
          </p:nvPr>
        </p:nvSpPr>
        <p:spPr>
          <a:xfrm>
            <a:off x="6263640" y="2468880"/>
            <a:ext cx="2377440" cy="502920"/>
          </a:xfrm>
        </p:spPr>
        <p:txBody>
          <a:bodyPr wrap="square" lIns="0" tIns="0" rIns="0" bIns="0" anchor="t" anchorCtr="0" rtlCol="0">
            <a:noAutofit/>
          </a:bodyPr>
          <a:lstStyle/>
          <a:p>
            <a:pPr marL="0" indent="0" algn="ctr">
              <a:lnSpc>
                <a:spcPct val="115000"/>
              </a:lnSpc>
              <a:spcBef>
                <a:spcPts val="0"/>
              </a:spcBef>
              <a:buNone/>
            </a:pPr>
            <a:r>
              <a:rPr lang="en-AU" sz="1000" b="0" i="0" dirty="0">
                <a:solidFill>
                  <a:srgbClr val="2D2B2C"/>
                </a:solidFill>
                <a:latin typeface="Montserrat Medium"/>
                <a:ea typeface="Montserrat Medium"/>
                <a:cs typeface="Montserrat Medium"/>
              </a:rPr>
              <a:t>net overseas migration, year to March 2026</a:t>
            </a:r>
            <a:endParaRPr lang="en-AU" sz="1000" dirty="0"/>
          </a:p>
        </p:txBody>
      </p:sp>
      <p:sp>
        <p:nvSpPr>
          <p:cNvPr id="9" name="takeaway"/>
          <p:cNvSpPr>
            <a:spLocks noGrp="1"/>
          </p:cNvSpPr>
          <p:nvPr>
            <p:ph type="body" idx="17" sz="quarter"/>
          </p:nvPr>
        </p:nvSpPr>
        <p:spPr>
          <a:xfrm>
            <a:off x="1097280" y="3383280"/>
            <a:ext cx="6949440" cy="594360"/>
          </a:xfrm>
        </p:spPr>
        <p:txBody>
          <a:bodyPr wrap="square" lIns="0" tIns="0" rIns="0" bIns="0" anchor="t" anchorCtr="0" rtlCol="0">
            <a:noAutofit/>
          </a:bodyPr>
          <a:lstStyle/>
          <a:p>
            <a:pPr marL="0" indent="0" algn="ctr">
              <a:lnSpc>
                <a:spcPct val="115000"/>
              </a:lnSpc>
              <a:spcBef>
                <a:spcPts val="0"/>
              </a:spcBef>
              <a:buNone/>
            </a:pPr>
            <a:r>
              <a:rPr lang="en-AU" sz="1200" b="1" i="0" dirty="0">
                <a:solidFill>
                  <a:srgbClr val="060F2B"/>
                </a:solidFill>
                <a:latin typeface="Montserrat"/>
                <a:ea typeface="Montserrat"/>
                <a:cs typeface="Montserrat"/>
              </a:rPr>
              <a:t>Natural increase (births minus deaths) added 100,600.</a:t>
            </a:r>
            <a:endParaRPr lang="en-AU" sz="1200" dirty="0"/>
          </a:p>
        </p:txBody>
      </p:sp>
      <p:sp>
        <p:nvSpPr>
          <p:cNvPr id="10" name="source"/>
          <p:cNvSpPr>
            <a:spLocks noGrp="1"/>
          </p:cNvSpPr>
          <p:nvPr>
            <p:ph type="body" idx="18"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Australian Bureau of Statistics, National, state and territory population, March 2026 (released 17 September 2026).</a:t>
            </a:r>
            <a:endParaRPr lang="en-AU" sz="600" dirty="0"/>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228600"/>
            <a:ext cx="8412480" cy="1280160"/>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Apartment Approvals</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Jumped in September</a:t>
            </a:r>
            <a:endParaRPr lang="en-AU" sz="4500" dirty="0"/>
          </a:p>
        </p:txBody>
      </p:sp>
      <p:sp>
        <p:nvSpPr>
          <p:cNvPr id="3" name="kicker"/>
          <p:cNvSpPr>
            <a:spLocks noGrp="1"/>
          </p:cNvSpPr>
          <p:nvPr>
            <p:ph type="body" idx="11" sz="quarter"/>
          </p:nvPr>
        </p:nvSpPr>
        <p:spPr>
          <a:xfrm>
            <a:off x="594360" y="1737360"/>
            <a:ext cx="4206240" cy="201168"/>
          </a:xfrm>
        </p:spPr>
        <p:txBody>
          <a:bodyPr wrap="square" lIns="0" tIns="0" rIns="0" bIns="0" anchor="t" anchorCtr="0" rtlCol="0">
            <a:noAutofit/>
          </a:bodyPr>
          <a:lstStyle/>
          <a:p>
            <a:pPr marL="0" indent="0" algn="l">
              <a:lnSpc>
                <a:spcPct val="100000"/>
              </a:lnSpc>
              <a:spcBef>
                <a:spcPts val="0"/>
              </a:spcBef>
              <a:buNone/>
            </a:pPr>
            <a:r>
              <a:rPr lang="en-AU" sz="800" b="0" i="0" dirty="0">
                <a:solidFill>
                  <a:srgbClr val="BFA536"/>
                </a:solidFill>
                <a:latin typeface="Montserrat SemiBold"/>
                <a:ea typeface="Montserrat SemiBold"/>
                <a:cs typeface="Montserrat SemiBold"/>
              </a:rPr>
              <a:t>BUILDING APPROVALS</a:t>
            </a:r>
            <a:endParaRPr lang="en-AU" sz="800" dirty="0"/>
          </a:p>
        </p:txBody>
      </p:sp>
      <p:sp>
        <p:nvSpPr>
          <p:cNvPr id="4" name="hero"/>
          <p:cNvSpPr>
            <a:spLocks noGrp="1"/>
          </p:cNvSpPr>
          <p:nvPr>
            <p:ph type="body" idx="12" sz="quarter"/>
          </p:nvPr>
        </p:nvSpPr>
        <p:spPr>
          <a:xfrm>
            <a:off x="594360" y="1938528"/>
            <a:ext cx="4389120" cy="1051560"/>
          </a:xfrm>
        </p:spPr>
        <p:txBody>
          <a:bodyPr wrap="square" lIns="0" tIns="0" rIns="0" bIns="0" anchor="t" anchorCtr="0" rtlCol="0">
            <a:noAutofit/>
          </a:bodyPr>
          <a:lstStyle/>
          <a:p>
            <a:pPr marL="0" indent="0" algn="l">
              <a:lnSpc>
                <a:spcPct val="90000"/>
              </a:lnSpc>
              <a:spcBef>
                <a:spcPts val="0"/>
              </a:spcBef>
              <a:buNone/>
            </a:pPr>
            <a:r>
              <a:rPr lang="en-AU" sz="7500" b="0" i="0" dirty="0">
                <a:solidFill>
                  <a:srgbClr val="BFA536"/>
                </a:solidFill>
                <a:latin typeface="Sofia Sans Extra Condensed ExtraBold"/>
                <a:ea typeface="Sofia Sans Extra Condensed ExtraBold"/>
                <a:cs typeface="Sofia Sans Extra Condensed ExtraBold"/>
              </a:rPr>
              <a:t>16.6%</a:t>
            </a:r>
            <a:endParaRPr lang="en-AU" sz="7500" dirty="0"/>
          </a:p>
        </p:txBody>
      </p:sp>
      <p:sp>
        <p:nvSpPr>
          <p:cNvPr id="5" name="caption"/>
          <p:cNvSpPr>
            <a:spLocks noGrp="1"/>
          </p:cNvSpPr>
          <p:nvPr>
            <p:ph type="body" idx="13" sz="quarter"/>
          </p:nvPr>
        </p:nvSpPr>
        <p:spPr>
          <a:xfrm>
            <a:off x="594360" y="2971800"/>
            <a:ext cx="4206240" cy="777240"/>
          </a:xfrm>
        </p:spPr>
        <p:txBody>
          <a:bodyPr wrap="square" lIns="0" tIns="0" rIns="0" bIns="0" anchor="t" anchorCtr="0" rtlCol="0">
            <a:noAutofit/>
          </a:bodyPr>
          <a:lstStyle/>
          <a:p>
            <a:pPr marL="0" indent="0" algn="l">
              <a:lnSpc>
                <a:spcPct val="95000"/>
              </a:lnSpc>
              <a:spcBef>
                <a:spcPts val="0"/>
              </a:spcBef>
              <a:buNone/>
            </a:pPr>
            <a:r>
              <a:rPr lang="en-AU" sz="2200" b="1" i="0" dirty="0">
                <a:solidFill>
                  <a:srgbClr val="060F2B"/>
                </a:solidFill>
                <a:latin typeface="Sofia Sans Extra Condensed"/>
                <a:ea typeface="Sofia Sans Extra Condensed"/>
                <a:cs typeface="Sofia Sans Extra Condensed"/>
              </a:rPr>
              <a:t>rise in approvals for private apartments</a:t>
            </a:r>
            <a:br>
              <a:rPr lang="en-AU" sz="2200" b="1" i="0" dirty="0">
                <a:solidFill>
                  <a:srgbClr val="060F2B"/>
                </a:solidFill>
                <a:latin typeface="Sofia Sans Extra Condensed"/>
                <a:ea typeface="Sofia Sans Extra Condensed"/>
                <a:cs typeface="Sofia Sans Extra Condensed"/>
              </a:rPr>
            </a:br>
            <a:r>
              <a:rPr lang="en-AU" sz="2200" b="1" i="0" dirty="0">
                <a:solidFill>
                  <a:srgbClr val="060F2B"/>
                </a:solidFill>
                <a:latin typeface="Sofia Sans Extra Condensed"/>
                <a:ea typeface="Sofia Sans Extra Condensed"/>
                <a:cs typeface="Sofia Sans Extra Condensed"/>
              </a:rPr>
              <a:t>and other non-house dwellings</a:t>
            </a:r>
            <a:endParaRPr lang="en-AU" sz="2200" dirty="0"/>
          </a:p>
        </p:txBody>
      </p:sp>
      <p:sp>
        <p:nvSpPr>
          <p:cNvPr id="6" name="stat1"/>
          <p:cNvSpPr>
            <a:spLocks noGrp="1"/>
          </p:cNvSpPr>
          <p:nvPr>
            <p:ph type="body" idx="14" sz="quarter"/>
          </p:nvPr>
        </p:nvSpPr>
        <p:spPr>
          <a:xfrm>
            <a:off x="5394960" y="1645920"/>
            <a:ext cx="338328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17,948</a:t>
            </a:r>
            <a:endParaRPr lang="en-AU" sz="4500" dirty="0"/>
          </a:p>
        </p:txBody>
      </p:sp>
      <p:sp>
        <p:nvSpPr>
          <p:cNvPr id="7" name="caption1"/>
          <p:cNvSpPr>
            <a:spLocks noGrp="1"/>
          </p:cNvSpPr>
          <p:nvPr>
            <p:ph type="body" idx="15" sz="quarter"/>
          </p:nvPr>
        </p:nvSpPr>
        <p:spPr>
          <a:xfrm>
            <a:off x="5394960" y="2267712"/>
            <a:ext cx="3200400" cy="566928"/>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dwellings approved in September, up 5.1% on August</a:t>
            </a:r>
            <a:endParaRPr lang="en-AU" sz="1200" dirty="0"/>
          </a:p>
        </p:txBody>
      </p:sp>
      <p:sp>
        <p:nvSpPr>
          <p:cNvPr id="8" name="stat2"/>
          <p:cNvSpPr>
            <a:spLocks noGrp="1"/>
          </p:cNvSpPr>
          <p:nvPr>
            <p:ph type="body" idx="16" sz="quarter"/>
          </p:nvPr>
        </p:nvSpPr>
        <p:spPr>
          <a:xfrm>
            <a:off x="5394960" y="2926080"/>
            <a:ext cx="338328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5.3%</a:t>
            </a:r>
            <a:endParaRPr lang="en-AU" sz="4500" dirty="0"/>
          </a:p>
        </p:txBody>
      </p:sp>
      <p:sp>
        <p:nvSpPr>
          <p:cNvPr id="9" name="caption2"/>
          <p:cNvSpPr>
            <a:spLocks noGrp="1"/>
          </p:cNvSpPr>
          <p:nvPr>
            <p:ph type="body" idx="17" sz="quarter"/>
          </p:nvPr>
        </p:nvSpPr>
        <p:spPr>
          <a:xfrm>
            <a:off x="5394960" y="3547872"/>
            <a:ext cx="3200400" cy="566928"/>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fall in private house approvals</a:t>
            </a:r>
            <a:endParaRPr lang="en-AU" sz="1200" dirty="0"/>
          </a:p>
        </p:txBody>
      </p:sp>
      <p:sp>
        <p:nvSpPr>
          <p:cNvPr id="10" name="source"/>
          <p:cNvSpPr>
            <a:spLocks noGrp="1"/>
          </p:cNvSpPr>
          <p:nvPr>
            <p:ph type="body" idx="18"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Australian Bureau of Statistics, Building Approvals, Australia, September 2026 (released 2 November 2026), seasonally adjusted.</a:t>
            </a:r>
            <a:endParaRPr lang="en-AU" sz="600" dirty="0"/>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6" name="chart" descr="fsr-household-income.png"/>
          <p:cNvPicPr>
            <a:picLocks noChangeAspect="1"/>
          </p:cNvPicPr>
          <p:nvPr/>
        </p:nvPicPr>
        <p:blipFill>
          <a:blip r:embed="rId2"/>
          <a:srcRect/>
          <a:stretch>
            <a:fillRect/>
          </a:stretch>
        </p:blipFill>
        <p:spPr>
          <a:xfrm>
            <a:off x="228600" y="228600"/>
            <a:ext cx="3771592" cy="4114800"/>
          </a:xfrm>
          <a:prstGeom prst="rect">
            <a:avLst/>
          </a:prstGeom>
        </p:spPr>
      </p:pic>
      <p:sp>
        <p:nvSpPr>
          <p:cNvPr id="3" name="headline"/>
          <p:cNvSpPr>
            <a:spLocks noGrp="1"/>
          </p:cNvSpPr>
          <p:nvPr>
            <p:ph type="body" idx="11" sz="quarter"/>
          </p:nvPr>
        </p:nvSpPr>
        <p:spPr>
          <a:xfrm>
            <a:off x="5760720" y="228600"/>
            <a:ext cx="3017520" cy="1243584"/>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Real Incomes</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Have Slipped</a:t>
            </a:r>
            <a:endParaRPr lang="en-AU" sz="4500" dirty="0"/>
          </a:p>
        </p:txBody>
      </p:sp>
      <p:sp>
        <p:nvSpPr>
          <p:cNvPr id="4" name="body"/>
          <p:cNvSpPr>
            <a:spLocks noGrp="1"/>
          </p:cNvSpPr>
          <p:nvPr>
            <p:ph type="body" idx="12" sz="quarter"/>
          </p:nvPr>
        </p:nvSpPr>
        <p:spPr>
          <a:xfrm>
            <a:off x="5760720" y="1655064"/>
            <a:ext cx="3017520" cy="2688336"/>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Real household disposable income per person </a:t>
            </a:r>
            <a:r>
              <a:rPr lang="en-AU" sz="1200" b="1" i="0" dirty="0">
                <a:solidFill>
                  <a:srgbClr val="060F2B"/>
                </a:solidFill>
                <a:latin typeface="Montserrat"/>
                <a:ea typeface="Montserrat"/>
                <a:cs typeface="Montserrat"/>
              </a:rPr>
              <a:t>declined slightly</a:t>
            </a:r>
            <a:r>
              <a:rPr lang="en-AU" sz="1200" b="0" i="0" dirty="0">
                <a:solidFill>
                  <a:srgbClr val="060F2B"/>
                </a:solidFill>
                <a:latin typeface="Montserrat Medium"/>
                <a:ea typeface="Montserrat Medium"/>
                <a:cs typeface="Montserrat Medium"/>
              </a:rPr>
              <a:t> over the first half of 2026.</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It is still higher on average than in 2023 and 2024.</a:t>
            </a:r>
            <a:endParaRPr lang="en-AU" sz="1200" dirty="0"/>
          </a:p>
        </p:txBody>
      </p:sp>
      <p:sp>
        <p:nvSpPr>
          <p:cNvPr id="5" name="source"/>
          <p:cNvSpPr>
            <a:spLocks noGrp="1"/>
          </p:cNvSpPr>
          <p:nvPr>
            <p:ph type="body" idx="1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Financial Stability Review, October 2026, Graph 2.1 (data: ABS, APRA, RBA; latest observation June 2026).</a:t>
            </a:r>
            <a:endParaRPr lang="en-AU" sz="600" dirty="0"/>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headline"/>
          <p:cNvSpPr>
            <a:spLocks noGrp="1"/>
          </p:cNvSpPr>
          <p:nvPr>
            <p:ph type="body" idx="11" sz="quarter"/>
          </p:nvPr>
        </p:nvSpPr>
        <p:spPr>
          <a:xfrm>
            <a:off x="411480" y="502920"/>
            <a:ext cx="5852160" cy="2880360"/>
          </a:xfrm>
        </p:spPr>
        <p:txBody>
          <a:bodyPr wrap="square" lIns="0" tIns="0" rIns="0" bIns="0" anchor="b" anchorCtr="0" rtlCol="0">
            <a:noAutofit/>
          </a:bodyPr>
          <a:lstStyle/>
          <a:p>
            <a:pPr marL="0" indent="0" algn="l">
              <a:lnSpc>
                <a:spcPct val="88000"/>
              </a:lnSpc>
              <a:spcBef>
                <a:spcPts val="0"/>
              </a:spcBef>
              <a:buNone/>
            </a:pPr>
            <a:r>
              <a:rPr lang="en-AU" sz="7000" b="0" i="0" dirty="0">
                <a:solidFill>
                  <a:srgbClr val="060F2B"/>
                </a:solidFill>
                <a:latin typeface="Sofia Sans Extra Condensed ExtraBold"/>
                <a:ea typeface="Sofia Sans Extra Condensed ExtraBold"/>
                <a:cs typeface="Sofia Sans Extra Condensed ExtraBold"/>
              </a:rPr>
              <a:t>Rates Are Rising</a:t>
            </a:r>
            <a:br>
              <a:rPr lang="en-AU" sz="7000" b="0" i="0" dirty="0">
                <a:solidFill>
                  <a:srgbClr val="060F2B"/>
                </a:solidFill>
                <a:latin typeface="Sofia Sans Extra Condensed ExtraBold"/>
                <a:ea typeface="Sofia Sans Extra Condensed ExtraBold"/>
                <a:cs typeface="Sofia Sans Extra Condensed ExtraBold"/>
              </a:rPr>
            </a:br>
            <a:r>
              <a:rPr lang="en-AU" sz="7000" b="0" i="0" dirty="0">
                <a:solidFill>
                  <a:srgbClr val="060F2B"/>
                </a:solidFill>
                <a:latin typeface="Sofia Sans Extra Condensed ExtraBold"/>
                <a:ea typeface="Sofia Sans Extra Condensed ExtraBold"/>
                <a:cs typeface="Sofia Sans Extra Condensed ExtraBold"/>
              </a:rPr>
              <a:t>Again. Is Your</a:t>
            </a:r>
            <a:br>
              <a:rPr lang="en-AU" sz="7000" b="0" i="0" dirty="0">
                <a:solidFill>
                  <a:srgbClr val="060F2B"/>
                </a:solidFill>
                <a:latin typeface="Sofia Sans Extra Condensed ExtraBold"/>
                <a:ea typeface="Sofia Sans Extra Condensed ExtraBold"/>
                <a:cs typeface="Sofia Sans Extra Condensed ExtraBold"/>
              </a:rPr>
            </a:br>
            <a:r>
              <a:rPr lang="en-AU" sz="7000" b="0" i="0" dirty="0">
                <a:solidFill>
                  <a:srgbClr val="060F2B"/>
                </a:solidFill>
                <a:latin typeface="Sofia Sans Extra Condensed ExtraBold"/>
                <a:ea typeface="Sofia Sans Extra Condensed ExtraBold"/>
                <a:cs typeface="Sofia Sans Extra Condensed ExtraBold"/>
              </a:rPr>
              <a:t>Portfolio Ready?</a:t>
            </a:r>
            <a:endParaRPr lang="en-AU" sz="7000" dirty="0"/>
          </a:p>
        </p:txBody>
      </p:sp>
      <p:sp>
        <p:nvSpPr>
          <p:cNvPr id="4" name="subtitle"/>
          <p:cNvSpPr>
            <a:spLocks noGrp="1"/>
          </p:cNvSpPr>
          <p:nvPr>
            <p:ph type="body" idx="12" sz="quarter"/>
          </p:nvPr>
        </p:nvSpPr>
        <p:spPr>
          <a:xfrm>
            <a:off x="411480" y="3520440"/>
            <a:ext cx="5760720" cy="548640"/>
          </a:xfrm>
        </p:spPr>
        <p:txBody>
          <a:bodyPr wrap="square" lIns="0" tIns="0" rIns="0" bIns="0" anchor="t" anchorCtr="0" rtlCol="0">
            <a:noAutofit/>
          </a:bodyPr>
          <a:lstStyle/>
          <a:p>
            <a:pPr marL="0" indent="0" algn="l">
              <a:lnSpc>
                <a:spcPct val="120000"/>
              </a:lnSpc>
              <a:spcBef>
                <a:spcPts val="0"/>
              </a:spcBef>
              <a:buNone/>
            </a:pPr>
            <a:r>
              <a:rPr lang="en-AU" sz="1200" b="0" i="1" dirty="0">
                <a:solidFill>
                  <a:srgbClr val="060F2B"/>
                </a:solidFill>
                <a:latin typeface="Montserrat Medium"/>
                <a:ea typeface="Montserrat Medium"/>
                <a:cs typeface="Montserrat Medium"/>
              </a:rPr>
              <a:t>Inflation is high, house prices are falling, new home loans are down.</a:t>
            </a:r>
            <a:br>
              <a:rPr lang="en-AU" sz="1200" b="0" i="1" dirty="0">
                <a:solidFill>
                  <a:srgbClr val="060F2B"/>
                </a:solidFill>
                <a:latin typeface="Montserrat Medium"/>
                <a:ea typeface="Montserrat Medium"/>
                <a:cs typeface="Montserrat Medium"/>
              </a:rPr>
            </a:br>
            <a:r>
              <a:rPr lang="en-AU" sz="1200" b="0" i="1" dirty="0">
                <a:solidFill>
                  <a:srgbClr val="060F2B"/>
                </a:solidFill>
                <a:latin typeface="Montserrat Medium"/>
                <a:ea typeface="Montserrat Medium"/>
                <a:cs typeface="Montserrat Medium"/>
              </a:rPr>
              <a:t>Here's what the data says for investors.</a:t>
            </a:r>
            <a:endParaRPr lang="en-AU" sz="1200" dirty="0"/>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6" name="chart" descr="rba-cash-rate.png"/>
          <p:cNvPicPr>
            <a:picLocks noChangeAspect="1"/>
          </p:cNvPicPr>
          <p:nvPr/>
        </p:nvPicPr>
        <p:blipFill>
          <a:blip r:embed="rId2"/>
          <a:srcRect/>
          <a:stretch>
            <a:fillRect/>
          </a:stretch>
        </p:blipFill>
        <p:spPr>
          <a:xfrm>
            <a:off x="228600" y="228600"/>
            <a:ext cx="4856130" cy="4114800"/>
          </a:xfrm>
          <a:prstGeom prst="rect">
            <a:avLst/>
          </a:prstGeom>
        </p:spPr>
      </p:pic>
      <p:sp>
        <p:nvSpPr>
          <p:cNvPr id="3" name="headline"/>
          <p:cNvSpPr>
            <a:spLocks noGrp="1"/>
          </p:cNvSpPr>
          <p:nvPr>
            <p:ph type="body" idx="11" sz="quarter"/>
          </p:nvPr>
        </p:nvSpPr>
        <p:spPr>
          <a:xfrm>
            <a:off x="5760720" y="228600"/>
            <a:ext cx="3017520" cy="1847088"/>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The RBA Has</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Raised Rates</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Again</a:t>
            </a:r>
            <a:endParaRPr lang="en-AU" sz="4500" dirty="0"/>
          </a:p>
        </p:txBody>
      </p:sp>
      <p:sp>
        <p:nvSpPr>
          <p:cNvPr id="4" name="body"/>
          <p:cNvSpPr>
            <a:spLocks noGrp="1"/>
          </p:cNvSpPr>
          <p:nvPr>
            <p:ph type="body" idx="12" sz="quarter"/>
          </p:nvPr>
        </p:nvSpPr>
        <p:spPr>
          <a:xfrm>
            <a:off x="5760720" y="2258568"/>
            <a:ext cx="3017520" cy="2084832"/>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The cash rate rose </a:t>
            </a:r>
            <a:r>
              <a:rPr lang="en-AU" sz="1200" b="1" i="0" dirty="0">
                <a:solidFill>
                  <a:srgbClr val="060F2B"/>
                </a:solidFill>
                <a:latin typeface="Montserrat"/>
                <a:ea typeface="Montserrat"/>
                <a:cs typeface="Montserrat"/>
              </a:rPr>
              <a:t>25 basis points to 4.85%</a:t>
            </a:r>
            <a:r>
              <a:rPr lang="en-AU" sz="1200" b="0" i="0" dirty="0">
                <a:solidFill>
                  <a:srgbClr val="060F2B"/>
                </a:solidFill>
                <a:latin typeface="Montserrat Medium"/>
                <a:ea typeface="Montserrat Medium"/>
                <a:cs typeface="Montserrat Medium"/>
              </a:rPr>
              <a:t> on 3 November.</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Six board members voted to raise; three wanted to hold.</a:t>
            </a:r>
            <a:endParaRPr lang="en-AU" sz="1200" dirty="0"/>
          </a:p>
        </p:txBody>
      </p:sp>
      <p:sp>
        <p:nvSpPr>
          <p:cNvPr id="5" name="source"/>
          <p:cNvSpPr>
            <a:spLocks noGrp="1"/>
          </p:cNvSpPr>
          <p:nvPr>
            <p:ph type="body" idx="1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Monetary Policy Decision, 3 November 2026; chart: RBA Chart Pack, 4 November 2026, data to 29 October (before this rise).</a:t>
            </a:r>
            <a:endParaRPr lang="en-AU" sz="600" dirty="0"/>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228600"/>
            <a:ext cx="8412480" cy="640080"/>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Why the RBA Moved</a:t>
            </a:r>
            <a:endParaRPr lang="en-AU" sz="4500" dirty="0"/>
          </a:p>
        </p:txBody>
      </p:sp>
      <p:sp>
        <p:nvSpPr>
          <p:cNvPr id="3" name="subtitle"/>
          <p:cNvSpPr>
            <a:spLocks noGrp="1"/>
          </p:cNvSpPr>
          <p:nvPr>
            <p:ph type="body" idx="11" sz="quarter"/>
          </p:nvPr>
        </p:nvSpPr>
        <p:spPr>
          <a:xfrm>
            <a:off x="365760" y="868680"/>
            <a:ext cx="8412480" cy="365760"/>
          </a:xfrm>
        </p:spPr>
        <p:txBody>
          <a:bodyPr wrap="square" lIns="0" tIns="0" rIns="0" bIns="0" anchor="t" anchorCtr="0" rtlCol="0">
            <a:noAutofit/>
          </a:bodyPr>
          <a:lstStyle/>
          <a:p>
            <a:pPr marL="0" indent="0" algn="l">
              <a:lnSpc>
                <a:spcPct val="120000"/>
              </a:lnSpc>
              <a:spcBef>
                <a:spcPts val="0"/>
              </a:spcBef>
              <a:buNone/>
            </a:pPr>
            <a:r>
              <a:rPr lang="en-AU" sz="1600" b="0" i="0" dirty="0">
                <a:solidFill>
                  <a:srgbClr val="060F2B"/>
                </a:solidFill>
                <a:latin typeface="Montserrat Medium"/>
                <a:ea typeface="Montserrat Medium"/>
                <a:cs typeface="Montserrat Medium"/>
              </a:rPr>
              <a:t>The pressures behind this week's decision</a:t>
            </a:r>
            <a:endParaRPr lang="en-AU" sz="1600" dirty="0"/>
          </a:p>
        </p:txBody>
      </p:sp>
      <p:sp>
        <p:nvSpPr>
          <p:cNvPr id="4" name="label1"/>
          <p:cNvSpPr>
            <a:spLocks noGrp="1"/>
          </p:cNvSpPr>
          <p:nvPr>
            <p:ph type="body" idx="12" sz="quarter"/>
          </p:nvPr>
        </p:nvSpPr>
        <p:spPr>
          <a:xfrm>
            <a:off x="365760" y="1463040"/>
            <a:ext cx="3931920" cy="274320"/>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BFA536"/>
                </a:solidFill>
                <a:latin typeface="Montserrat"/>
                <a:ea typeface="Montserrat"/>
                <a:cs typeface="Montserrat"/>
              </a:rPr>
              <a:t>01</a:t>
            </a:r>
            <a:r>
              <a:rPr lang="en-AU" sz="1200" b="1" i="0" dirty="0">
                <a:solidFill>
                  <a:srgbClr val="E3E3E3"/>
                </a:solidFill>
                <a:latin typeface="Montserrat"/>
                <a:ea typeface="Montserrat"/>
                <a:cs typeface="Montserrat"/>
              </a:rPr>
              <a:t>  |  </a:t>
            </a:r>
            <a:r>
              <a:rPr lang="en-AU" sz="1200" b="1" i="0" dirty="0">
                <a:solidFill>
                  <a:srgbClr val="060F2B"/>
                </a:solidFill>
                <a:latin typeface="Montserrat"/>
                <a:ea typeface="Montserrat"/>
                <a:cs typeface="Montserrat"/>
              </a:rPr>
              <a:t>Fuel prices</a:t>
            </a:r>
            <a:endParaRPr lang="en-AU" sz="1200" dirty="0"/>
          </a:p>
        </p:txBody>
      </p:sp>
      <p:sp>
        <p:nvSpPr>
          <p:cNvPr id="5" name="text1"/>
          <p:cNvSpPr>
            <a:spLocks noGrp="1"/>
          </p:cNvSpPr>
          <p:nvPr>
            <p:ph type="body" idx="13" sz="quarter"/>
          </p:nvPr>
        </p:nvSpPr>
        <p:spPr>
          <a:xfrm>
            <a:off x="365760" y="1783080"/>
            <a:ext cx="3931920" cy="914400"/>
          </a:xfrm>
        </p:spPr>
        <p:txBody>
          <a:bodyPr wrap="square" lIns="0" tIns="0" rIns="0" bIns="0" anchor="t" anchorCtr="0" rtlCol="0">
            <a:noAutofit/>
          </a:bodyPr>
          <a:lstStyle/>
          <a:p>
            <a:pPr marL="0" indent="0" algn="l">
              <a:lnSpc>
                <a:spcPct val="115000"/>
              </a:lnSpc>
              <a:spcBef>
                <a:spcPts val="0"/>
              </a:spcBef>
              <a:buNone/>
            </a:pPr>
            <a:r>
              <a:rPr lang="en-AU" sz="1000" b="0" i="0" dirty="0">
                <a:solidFill>
                  <a:srgbClr val="060F2B"/>
                </a:solidFill>
                <a:latin typeface="Montserrat Medium"/>
                <a:ea typeface="Montserrat Medium"/>
                <a:cs typeface="Montserrat Medium"/>
              </a:rPr>
              <a:t>The Middle East conflict has pushed up fuel and other commodity prices.</a:t>
            </a:r>
            <a:endParaRPr lang="en-AU" sz="1000" dirty="0"/>
          </a:p>
        </p:txBody>
      </p:sp>
      <p:sp>
        <p:nvSpPr>
          <p:cNvPr id="6" name="label2"/>
          <p:cNvSpPr>
            <a:spLocks noGrp="1"/>
          </p:cNvSpPr>
          <p:nvPr>
            <p:ph type="body" idx="14" sz="quarter"/>
          </p:nvPr>
        </p:nvSpPr>
        <p:spPr>
          <a:xfrm>
            <a:off x="4754880" y="1463040"/>
            <a:ext cx="3931920" cy="274320"/>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BFA536"/>
                </a:solidFill>
                <a:latin typeface="Montserrat"/>
                <a:ea typeface="Montserrat"/>
                <a:cs typeface="Montserrat"/>
              </a:rPr>
              <a:t>02</a:t>
            </a:r>
            <a:r>
              <a:rPr lang="en-AU" sz="1200" b="1" i="0" dirty="0">
                <a:solidFill>
                  <a:srgbClr val="E3E3E3"/>
                </a:solidFill>
                <a:latin typeface="Montserrat"/>
                <a:ea typeface="Montserrat"/>
                <a:cs typeface="Montserrat"/>
              </a:rPr>
              <a:t>  |  </a:t>
            </a:r>
            <a:r>
              <a:rPr lang="en-AU" sz="1200" b="1" i="0" dirty="0">
                <a:solidFill>
                  <a:srgbClr val="060F2B"/>
                </a:solidFill>
                <a:latin typeface="Montserrat"/>
                <a:ea typeface="Montserrat"/>
                <a:cs typeface="Montserrat"/>
              </a:rPr>
              <a:t>Tight capacity</a:t>
            </a:r>
            <a:endParaRPr lang="en-AU" sz="1200" dirty="0"/>
          </a:p>
        </p:txBody>
      </p:sp>
      <p:sp>
        <p:nvSpPr>
          <p:cNvPr id="7" name="text2"/>
          <p:cNvSpPr>
            <a:spLocks noGrp="1"/>
          </p:cNvSpPr>
          <p:nvPr>
            <p:ph type="body" idx="15" sz="quarter"/>
          </p:nvPr>
        </p:nvSpPr>
        <p:spPr>
          <a:xfrm>
            <a:off x="4754880" y="1783080"/>
            <a:ext cx="3931920" cy="914400"/>
          </a:xfrm>
        </p:spPr>
        <p:txBody>
          <a:bodyPr wrap="square" lIns="0" tIns="0" rIns="0" bIns="0" anchor="t" anchorCtr="0" rtlCol="0">
            <a:noAutofit/>
          </a:bodyPr>
          <a:lstStyle/>
          <a:p>
            <a:pPr marL="0" indent="0" algn="l">
              <a:lnSpc>
                <a:spcPct val="115000"/>
              </a:lnSpc>
              <a:spcBef>
                <a:spcPts val="0"/>
              </a:spcBef>
              <a:buNone/>
            </a:pPr>
            <a:r>
              <a:rPr lang="en-AU" sz="1000" b="0" i="0" dirty="0">
                <a:solidFill>
                  <a:srgbClr val="060F2B"/>
                </a:solidFill>
                <a:latin typeface="Montserrat Medium"/>
                <a:ea typeface="Montserrat Medium"/>
                <a:cs typeface="Montserrat Medium"/>
              </a:rPr>
              <a:t>Domestic capacity pressures were a little tighter than earlier thought.</a:t>
            </a:r>
            <a:endParaRPr lang="en-AU" sz="1000" dirty="0"/>
          </a:p>
        </p:txBody>
      </p:sp>
      <p:sp>
        <p:nvSpPr>
          <p:cNvPr id="8" name="label3"/>
          <p:cNvSpPr>
            <a:spLocks noGrp="1"/>
          </p:cNvSpPr>
          <p:nvPr>
            <p:ph type="body" idx="16" sz="quarter"/>
          </p:nvPr>
        </p:nvSpPr>
        <p:spPr>
          <a:xfrm>
            <a:off x="365760" y="2926080"/>
            <a:ext cx="3931920" cy="274320"/>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BFA536"/>
                </a:solidFill>
                <a:latin typeface="Montserrat"/>
                <a:ea typeface="Montserrat"/>
                <a:cs typeface="Montserrat"/>
              </a:rPr>
              <a:t>03</a:t>
            </a:r>
            <a:r>
              <a:rPr lang="en-AU" sz="1200" b="1" i="0" dirty="0">
                <a:solidFill>
                  <a:srgbClr val="E3E3E3"/>
                </a:solidFill>
                <a:latin typeface="Montserrat"/>
                <a:ea typeface="Montserrat"/>
                <a:cs typeface="Montserrat"/>
              </a:rPr>
              <a:t>  |  </a:t>
            </a:r>
            <a:r>
              <a:rPr lang="en-AU" sz="1200" b="1" i="0" dirty="0">
                <a:solidFill>
                  <a:srgbClr val="060F2B"/>
                </a:solidFill>
                <a:latin typeface="Montserrat"/>
                <a:ea typeface="Montserrat"/>
                <a:cs typeface="Montserrat"/>
              </a:rPr>
              <a:t>AI boom</a:t>
            </a:r>
            <a:endParaRPr lang="en-AU" sz="1200" dirty="0"/>
          </a:p>
        </p:txBody>
      </p:sp>
      <p:sp>
        <p:nvSpPr>
          <p:cNvPr id="9" name="text3"/>
          <p:cNvSpPr>
            <a:spLocks noGrp="1"/>
          </p:cNvSpPr>
          <p:nvPr>
            <p:ph type="body" idx="17" sz="quarter"/>
          </p:nvPr>
        </p:nvSpPr>
        <p:spPr>
          <a:xfrm>
            <a:off x="365760" y="3246120"/>
            <a:ext cx="3931920" cy="914400"/>
          </a:xfrm>
        </p:spPr>
        <p:txBody>
          <a:bodyPr wrap="square" lIns="0" tIns="0" rIns="0" bIns="0" anchor="t" anchorCtr="0" rtlCol="0">
            <a:noAutofit/>
          </a:bodyPr>
          <a:lstStyle/>
          <a:p>
            <a:pPr marL="0" indent="0" algn="l">
              <a:lnSpc>
                <a:spcPct val="115000"/>
              </a:lnSpc>
              <a:spcBef>
                <a:spcPts val="0"/>
              </a:spcBef>
              <a:buNone/>
            </a:pPr>
            <a:r>
              <a:rPr lang="en-AU" sz="1000" b="0" i="0" dirty="0">
                <a:solidFill>
                  <a:srgbClr val="060F2B"/>
                </a:solidFill>
                <a:latin typeface="Montserrat Medium"/>
                <a:ea typeface="Montserrat Medium"/>
                <a:cs typeface="Montserrat Medium"/>
              </a:rPr>
              <a:t>AI-related investment is driving rapid price growth for technology goods.</a:t>
            </a:r>
            <a:endParaRPr lang="en-AU" sz="1000" dirty="0"/>
          </a:p>
        </p:txBody>
      </p:sp>
      <p:sp>
        <p:nvSpPr>
          <p:cNvPr id="10" name="label4"/>
          <p:cNvSpPr>
            <a:spLocks noGrp="1"/>
          </p:cNvSpPr>
          <p:nvPr>
            <p:ph type="body" idx="18" sz="quarter"/>
          </p:nvPr>
        </p:nvSpPr>
        <p:spPr>
          <a:xfrm>
            <a:off x="4754880" y="2926080"/>
            <a:ext cx="3931920" cy="274320"/>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BFA536"/>
                </a:solidFill>
                <a:latin typeface="Montserrat"/>
                <a:ea typeface="Montserrat"/>
                <a:cs typeface="Montserrat"/>
              </a:rPr>
              <a:t>04</a:t>
            </a:r>
            <a:r>
              <a:rPr lang="en-AU" sz="1200" b="1" i="0" dirty="0">
                <a:solidFill>
                  <a:srgbClr val="E3E3E3"/>
                </a:solidFill>
                <a:latin typeface="Montserrat"/>
                <a:ea typeface="Montserrat"/>
                <a:cs typeface="Montserrat"/>
              </a:rPr>
              <a:t>  |  </a:t>
            </a:r>
            <a:r>
              <a:rPr lang="en-AU" sz="1200" b="1" i="0" dirty="0">
                <a:solidFill>
                  <a:srgbClr val="060F2B"/>
                </a:solidFill>
                <a:latin typeface="Montserrat"/>
                <a:ea typeface="Montserrat"/>
                <a:cs typeface="Montserrat"/>
              </a:rPr>
              <a:t>Expectations</a:t>
            </a:r>
            <a:endParaRPr lang="en-AU" sz="1200" dirty="0"/>
          </a:p>
        </p:txBody>
      </p:sp>
      <p:sp>
        <p:nvSpPr>
          <p:cNvPr id="11" name="text4"/>
          <p:cNvSpPr>
            <a:spLocks noGrp="1"/>
          </p:cNvSpPr>
          <p:nvPr>
            <p:ph type="body" idx="19" sz="quarter"/>
          </p:nvPr>
        </p:nvSpPr>
        <p:spPr>
          <a:xfrm>
            <a:off x="4754880" y="3246120"/>
            <a:ext cx="3931920" cy="914400"/>
          </a:xfrm>
        </p:spPr>
        <p:txBody>
          <a:bodyPr wrap="square" lIns="0" tIns="0" rIns="0" bIns="0" anchor="t" anchorCtr="0" rtlCol="0">
            <a:noAutofit/>
          </a:bodyPr>
          <a:lstStyle/>
          <a:p>
            <a:pPr marL="0" indent="0" algn="l">
              <a:lnSpc>
                <a:spcPct val="115000"/>
              </a:lnSpc>
              <a:spcBef>
                <a:spcPts val="0"/>
              </a:spcBef>
              <a:buNone/>
            </a:pPr>
            <a:r>
              <a:rPr lang="en-AU" sz="1000" b="0" i="0" dirty="0">
                <a:solidFill>
                  <a:srgbClr val="060F2B"/>
                </a:solidFill>
                <a:latin typeface="Montserrat Medium"/>
                <a:ea typeface="Montserrat Medium"/>
                <a:cs typeface="Montserrat Medium"/>
              </a:rPr>
              <a:t>Some measures of inflation expectations have risen lately.</a:t>
            </a:r>
            <a:endParaRPr lang="en-AU" sz="1000" dirty="0"/>
          </a:p>
        </p:txBody>
      </p:sp>
      <p:sp>
        <p:nvSpPr>
          <p:cNvPr id="12" name="source"/>
          <p:cNvSpPr>
            <a:spLocks noGrp="1"/>
          </p:cNvSpPr>
          <p:nvPr>
            <p:ph type="body" idx="20"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Statement by the Monetary Policy Board: Monetary Policy Decision, 3 November 2026.</a:t>
            </a:r>
            <a:endParaRPr lang="en-AU" sz="600" dirty="0"/>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10" name="chart" descr="abs-cpi.png"/>
          <p:cNvPicPr>
            <a:picLocks noChangeAspect="1"/>
          </p:cNvPicPr>
          <p:nvPr/>
        </p:nvPicPr>
        <p:blipFill>
          <a:blip r:embed="rId2"/>
          <a:srcRect/>
          <a:stretch>
            <a:fillRect/>
          </a:stretch>
        </p:blipFill>
        <p:spPr>
          <a:xfrm>
            <a:off x="365760" y="1097280"/>
            <a:ext cx="6209321" cy="3246120"/>
          </a:xfrm>
          <a:prstGeom prst="rect">
            <a:avLst/>
          </a:prstGeom>
        </p:spPr>
      </p:pic>
      <p:sp>
        <p:nvSpPr>
          <p:cNvPr id="2" name="headline"/>
          <p:cNvSpPr>
            <a:spLocks noGrp="1"/>
          </p:cNvSpPr>
          <p:nvPr>
            <p:ph type="body" idx="10" sz="quarter"/>
          </p:nvPr>
        </p:nvSpPr>
        <p:spPr>
          <a:xfrm>
            <a:off x="365760" y="228600"/>
            <a:ext cx="8412480" cy="640080"/>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Inflation Is Moving the Wrong Way</a:t>
            </a:r>
            <a:endParaRPr lang="en-AU" sz="4500" dirty="0"/>
          </a:p>
        </p:txBody>
      </p:sp>
      <p:sp>
        <p:nvSpPr>
          <p:cNvPr id="5" name="stat1"/>
          <p:cNvSpPr>
            <a:spLocks noGrp="1"/>
          </p:cNvSpPr>
          <p:nvPr>
            <p:ph type="body" idx="13" sz="quarter"/>
          </p:nvPr>
        </p:nvSpPr>
        <p:spPr>
          <a:xfrm>
            <a:off x="6903720" y="1463040"/>
            <a:ext cx="187452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C00000"/>
                </a:solidFill>
                <a:latin typeface="Sofia Sans Extra Condensed ExtraBold"/>
                <a:ea typeface="Sofia Sans Extra Condensed ExtraBold"/>
                <a:cs typeface="Sofia Sans Extra Condensed ExtraBold"/>
              </a:rPr>
              <a:t>4.3%</a:t>
            </a:r>
            <a:endParaRPr lang="en-AU" sz="4500" dirty="0"/>
          </a:p>
        </p:txBody>
      </p:sp>
      <p:sp>
        <p:nvSpPr>
          <p:cNvPr id="6" name="caption1"/>
          <p:cNvSpPr>
            <a:spLocks noGrp="1"/>
          </p:cNvSpPr>
          <p:nvPr>
            <p:ph type="body" idx="14" sz="quarter"/>
          </p:nvPr>
        </p:nvSpPr>
        <p:spPr>
          <a:xfrm>
            <a:off x="6903720" y="2103120"/>
            <a:ext cx="1874520" cy="548640"/>
          </a:xfrm>
        </p:spPr>
        <p:txBody>
          <a:bodyPr wrap="square" lIns="0" tIns="0" rIns="0" bIns="0" anchor="t" anchorCtr="0" rtlCol="0">
            <a:noAutofit/>
          </a:bodyPr>
          <a:lstStyle/>
          <a:p>
            <a:pPr marL="0" indent="0" algn="l">
              <a:lnSpc>
                <a:spcPct val="115000"/>
              </a:lnSpc>
              <a:spcBef>
                <a:spcPts val="0"/>
              </a:spcBef>
              <a:buNone/>
            </a:pPr>
            <a:r>
              <a:rPr lang="en-AU" sz="1000" b="0" i="0" dirty="0">
                <a:solidFill>
                  <a:srgbClr val="2D2B2C"/>
                </a:solidFill>
                <a:latin typeface="Montserrat Medium"/>
                <a:ea typeface="Montserrat Medium"/>
                <a:cs typeface="Montserrat Medium"/>
              </a:rPr>
              <a:t>annual inflation to September, up from 4.0% in August</a:t>
            </a:r>
            <a:endParaRPr lang="en-AU" sz="1000" dirty="0"/>
          </a:p>
        </p:txBody>
      </p:sp>
      <p:sp>
        <p:nvSpPr>
          <p:cNvPr id="7" name="stat2"/>
          <p:cNvSpPr>
            <a:spLocks noGrp="1"/>
          </p:cNvSpPr>
          <p:nvPr>
            <p:ph type="body" idx="15" sz="quarter"/>
          </p:nvPr>
        </p:nvSpPr>
        <p:spPr>
          <a:xfrm>
            <a:off x="6903720" y="2788920"/>
            <a:ext cx="187452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3.6%</a:t>
            </a:r>
            <a:endParaRPr lang="en-AU" sz="4500" dirty="0"/>
          </a:p>
        </p:txBody>
      </p:sp>
      <p:sp>
        <p:nvSpPr>
          <p:cNvPr id="8" name="caption2"/>
          <p:cNvSpPr>
            <a:spLocks noGrp="1"/>
          </p:cNvSpPr>
          <p:nvPr>
            <p:ph type="body" idx="16" sz="quarter"/>
          </p:nvPr>
        </p:nvSpPr>
        <p:spPr>
          <a:xfrm>
            <a:off x="6903720" y="3429000"/>
            <a:ext cx="1874520" cy="548640"/>
          </a:xfrm>
        </p:spPr>
        <p:txBody>
          <a:bodyPr wrap="square" lIns="0" tIns="0" rIns="0" bIns="0" anchor="t" anchorCtr="0" rtlCol="0">
            <a:noAutofit/>
          </a:bodyPr>
          <a:lstStyle/>
          <a:p>
            <a:pPr marL="0" indent="0" algn="l">
              <a:lnSpc>
                <a:spcPct val="115000"/>
              </a:lnSpc>
              <a:spcBef>
                <a:spcPts val="0"/>
              </a:spcBef>
              <a:buNone/>
            </a:pPr>
            <a:r>
              <a:rPr lang="en-AU" sz="1000" b="0" i="0" dirty="0">
                <a:solidFill>
                  <a:srgbClr val="2D2B2C"/>
                </a:solidFill>
                <a:latin typeface="Montserrat Medium"/>
                <a:ea typeface="Montserrat Medium"/>
                <a:cs typeface="Montserrat Medium"/>
              </a:rPr>
              <a:t>trimmed mean inflation, up from 3.5%</a:t>
            </a:r>
            <a:endParaRPr lang="en-AU" sz="1000" dirty="0"/>
          </a:p>
        </p:txBody>
      </p:sp>
      <p:sp>
        <p:nvSpPr>
          <p:cNvPr id="9" name="source"/>
          <p:cNvSpPr>
            <a:spLocks noGrp="1"/>
          </p:cNvSpPr>
          <p:nvPr>
            <p:ph type="body" idx="17"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Australian Bureau of Statistics, “All groups CPI, Australia, monthly and annual movement (%)”, Consumer Price Index, Australia, September 2026 (released 28 October 2026).</a:t>
            </a:r>
            <a:endParaRPr lang="en-AU" sz="600" dirty="0"/>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411480"/>
            <a:ext cx="8412480" cy="777240"/>
          </a:xfrm>
        </p:spPr>
        <p:txBody>
          <a:bodyPr wrap="square" lIns="0" tIns="0" rIns="0" bIns="0" anchor="t" anchorCtr="0" rtlCol="0">
            <a:noAutofit/>
          </a:bodyPr>
          <a:lstStyle/>
          <a:p>
            <a:pPr marL="0" indent="0" algn="ctr">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Where Prices Are Rising Fastest</a:t>
            </a:r>
            <a:endParaRPr lang="en-AU" sz="4500" dirty="0"/>
          </a:p>
        </p:txBody>
      </p:sp>
      <p:sp>
        <p:nvSpPr>
          <p:cNvPr id="3" name="stat1"/>
          <p:cNvSpPr>
            <a:spLocks noGrp="1"/>
          </p:cNvSpPr>
          <p:nvPr>
            <p:ph type="body" idx="11" sz="quarter"/>
          </p:nvPr>
        </p:nvSpPr>
        <p:spPr>
          <a:xfrm>
            <a:off x="365760" y="1600200"/>
            <a:ext cx="2651760" cy="868680"/>
          </a:xfrm>
        </p:spPr>
        <p:txBody>
          <a:bodyPr wrap="square" lIns="0" tIns="0" rIns="0" bIns="0" anchor="t" anchorCtr="0" rtlCol="0">
            <a:noAutofit/>
          </a:bodyPr>
          <a:lstStyle/>
          <a:p>
            <a:pPr marL="0" indent="0" algn="ctr">
              <a:lnSpc>
                <a:spcPct val="90000"/>
              </a:lnSpc>
              <a:spcBef>
                <a:spcPts val="0"/>
              </a:spcBef>
              <a:buNone/>
            </a:pPr>
            <a:r>
              <a:rPr lang="en-AU" sz="5500" b="0" i="0" dirty="0">
                <a:solidFill>
                  <a:srgbClr val="C00000"/>
                </a:solidFill>
                <a:latin typeface="Sofia Sans Extra Condensed ExtraBold"/>
                <a:ea typeface="Sofia Sans Extra Condensed ExtraBold"/>
                <a:cs typeface="Sofia Sans Extra Condensed ExtraBold"/>
              </a:rPr>
              <a:t>8.7%</a:t>
            </a:r>
            <a:endParaRPr lang="en-AU" sz="5500" dirty="0"/>
          </a:p>
        </p:txBody>
      </p:sp>
      <p:sp>
        <p:nvSpPr>
          <p:cNvPr id="4" name="caption1"/>
          <p:cNvSpPr>
            <a:spLocks noGrp="1"/>
          </p:cNvSpPr>
          <p:nvPr>
            <p:ph type="body" idx="12" sz="quarter"/>
          </p:nvPr>
        </p:nvSpPr>
        <p:spPr>
          <a:xfrm>
            <a:off x="502920" y="2468880"/>
            <a:ext cx="2377440" cy="502920"/>
          </a:xfrm>
        </p:spPr>
        <p:txBody>
          <a:bodyPr wrap="square" lIns="0" tIns="0" rIns="0" bIns="0" anchor="t" anchorCtr="0" rtlCol="0">
            <a:noAutofit/>
          </a:bodyPr>
          <a:lstStyle/>
          <a:p>
            <a:pPr marL="0" indent="0" algn="ctr">
              <a:lnSpc>
                <a:spcPct val="115000"/>
              </a:lnSpc>
              <a:spcBef>
                <a:spcPts val="0"/>
              </a:spcBef>
              <a:buNone/>
            </a:pPr>
            <a:r>
              <a:rPr lang="en-AU" sz="1000" b="0" i="0" dirty="0">
                <a:solidFill>
                  <a:srgbClr val="2D2B2C"/>
                </a:solidFill>
                <a:latin typeface="Montserrat Medium"/>
                <a:ea typeface="Montserrat Medium"/>
                <a:cs typeface="Montserrat Medium"/>
              </a:rPr>
              <a:t>transport, annual rise to September</a:t>
            </a:r>
            <a:endParaRPr lang="en-AU" sz="1000" dirty="0"/>
          </a:p>
        </p:txBody>
      </p:sp>
      <p:sp>
        <p:nvSpPr>
          <p:cNvPr id="5" name="stat2"/>
          <p:cNvSpPr>
            <a:spLocks noGrp="1"/>
          </p:cNvSpPr>
          <p:nvPr>
            <p:ph type="body" idx="13" sz="quarter"/>
          </p:nvPr>
        </p:nvSpPr>
        <p:spPr>
          <a:xfrm>
            <a:off x="3246120" y="1600200"/>
            <a:ext cx="2651760" cy="868680"/>
          </a:xfrm>
        </p:spPr>
        <p:txBody>
          <a:bodyPr wrap="square" lIns="0" tIns="0" rIns="0" bIns="0" anchor="t" anchorCtr="0" rtlCol="0">
            <a:noAutofit/>
          </a:bodyPr>
          <a:lstStyle/>
          <a:p>
            <a:pPr marL="0" indent="0" algn="ctr">
              <a:lnSpc>
                <a:spcPct val="90000"/>
              </a:lnSpc>
              <a:spcBef>
                <a:spcPts val="0"/>
              </a:spcBef>
              <a:buNone/>
            </a:pPr>
            <a:r>
              <a:rPr lang="en-AU" sz="5500" b="0" i="0" dirty="0">
                <a:solidFill>
                  <a:srgbClr val="C00000"/>
                </a:solidFill>
                <a:latin typeface="Sofia Sans Extra Condensed ExtraBold"/>
                <a:ea typeface="Sofia Sans Extra Condensed ExtraBold"/>
                <a:cs typeface="Sofia Sans Extra Condensed ExtraBold"/>
              </a:rPr>
              <a:t>5.2%</a:t>
            </a:r>
            <a:endParaRPr lang="en-AU" sz="5500" dirty="0"/>
          </a:p>
        </p:txBody>
      </p:sp>
      <p:sp>
        <p:nvSpPr>
          <p:cNvPr id="6" name="caption2"/>
          <p:cNvSpPr>
            <a:spLocks noGrp="1"/>
          </p:cNvSpPr>
          <p:nvPr>
            <p:ph type="body" idx="14" sz="quarter"/>
          </p:nvPr>
        </p:nvSpPr>
        <p:spPr>
          <a:xfrm>
            <a:off x="3383280" y="2468880"/>
            <a:ext cx="2377440" cy="502920"/>
          </a:xfrm>
        </p:spPr>
        <p:txBody>
          <a:bodyPr wrap="square" lIns="0" tIns="0" rIns="0" bIns="0" anchor="t" anchorCtr="0" rtlCol="0">
            <a:noAutofit/>
          </a:bodyPr>
          <a:lstStyle/>
          <a:p>
            <a:pPr marL="0" indent="0" algn="ctr">
              <a:lnSpc>
                <a:spcPct val="115000"/>
              </a:lnSpc>
              <a:spcBef>
                <a:spcPts val="0"/>
              </a:spcBef>
              <a:buNone/>
            </a:pPr>
            <a:r>
              <a:rPr lang="en-AU" sz="1000" b="0" i="0" dirty="0">
                <a:solidFill>
                  <a:srgbClr val="2D2B2C"/>
                </a:solidFill>
                <a:latin typeface="Montserrat Medium"/>
                <a:ea typeface="Montserrat Medium"/>
                <a:cs typeface="Montserrat Medium"/>
              </a:rPr>
              <a:t>housing costs, annual rise to September</a:t>
            </a:r>
            <a:endParaRPr lang="en-AU" sz="1000" dirty="0"/>
          </a:p>
        </p:txBody>
      </p:sp>
      <p:sp>
        <p:nvSpPr>
          <p:cNvPr id="7" name="stat3"/>
          <p:cNvSpPr>
            <a:spLocks noGrp="1"/>
          </p:cNvSpPr>
          <p:nvPr>
            <p:ph type="body" idx="15" sz="quarter"/>
          </p:nvPr>
        </p:nvSpPr>
        <p:spPr>
          <a:xfrm>
            <a:off x="6126480" y="1600200"/>
            <a:ext cx="2651760" cy="868680"/>
          </a:xfrm>
        </p:spPr>
        <p:txBody>
          <a:bodyPr wrap="square" lIns="0" tIns="0" rIns="0" bIns="0" anchor="t" anchorCtr="0" rtlCol="0">
            <a:noAutofit/>
          </a:bodyPr>
          <a:lstStyle/>
          <a:p>
            <a:pPr marL="0" indent="0" algn="ctr">
              <a:lnSpc>
                <a:spcPct val="90000"/>
              </a:lnSpc>
              <a:spcBef>
                <a:spcPts val="0"/>
              </a:spcBef>
              <a:buNone/>
            </a:pPr>
            <a:r>
              <a:rPr lang="en-AU" sz="5500" b="0" i="0" dirty="0">
                <a:solidFill>
                  <a:srgbClr val="C00000"/>
                </a:solidFill>
                <a:latin typeface="Sofia Sans Extra Condensed ExtraBold"/>
                <a:ea typeface="Sofia Sans Extra Condensed ExtraBold"/>
                <a:cs typeface="Sofia Sans Extra Condensed ExtraBold"/>
              </a:rPr>
              <a:t>4.7%</a:t>
            </a:r>
            <a:endParaRPr lang="en-AU" sz="5500" dirty="0"/>
          </a:p>
        </p:txBody>
      </p:sp>
      <p:sp>
        <p:nvSpPr>
          <p:cNvPr id="8" name="caption3"/>
          <p:cNvSpPr>
            <a:spLocks noGrp="1"/>
          </p:cNvSpPr>
          <p:nvPr>
            <p:ph type="body" idx="16" sz="quarter"/>
          </p:nvPr>
        </p:nvSpPr>
        <p:spPr>
          <a:xfrm>
            <a:off x="6263640" y="2468880"/>
            <a:ext cx="2377440" cy="502920"/>
          </a:xfrm>
        </p:spPr>
        <p:txBody>
          <a:bodyPr wrap="square" lIns="0" tIns="0" rIns="0" bIns="0" anchor="t" anchorCtr="0" rtlCol="0">
            <a:noAutofit/>
          </a:bodyPr>
          <a:lstStyle/>
          <a:p>
            <a:pPr marL="0" indent="0" algn="ctr">
              <a:lnSpc>
                <a:spcPct val="115000"/>
              </a:lnSpc>
              <a:spcBef>
                <a:spcPts val="0"/>
              </a:spcBef>
              <a:buNone/>
            </a:pPr>
            <a:r>
              <a:rPr lang="en-AU" sz="1000" b="0" i="0" dirty="0">
                <a:solidFill>
                  <a:srgbClr val="2D2B2C"/>
                </a:solidFill>
                <a:latin typeface="Montserrat Medium"/>
                <a:ea typeface="Montserrat Medium"/>
                <a:cs typeface="Montserrat Medium"/>
              </a:rPr>
              <a:t>education, annual rise to September</a:t>
            </a:r>
            <a:endParaRPr lang="en-AU" sz="1000" dirty="0"/>
          </a:p>
        </p:txBody>
      </p:sp>
      <p:sp>
        <p:nvSpPr>
          <p:cNvPr id="9" name="takeaway"/>
          <p:cNvSpPr>
            <a:spLocks noGrp="1"/>
          </p:cNvSpPr>
          <p:nvPr>
            <p:ph type="body" idx="17" sz="quarter"/>
          </p:nvPr>
        </p:nvSpPr>
        <p:spPr>
          <a:xfrm>
            <a:off x="1097280" y="3383280"/>
            <a:ext cx="6949440" cy="594360"/>
          </a:xfrm>
        </p:spPr>
        <p:txBody>
          <a:bodyPr wrap="square" lIns="0" tIns="0" rIns="0" bIns="0" anchor="t" anchorCtr="0" rtlCol="0">
            <a:noAutofit/>
          </a:bodyPr>
          <a:lstStyle/>
          <a:p>
            <a:pPr marL="0" indent="0" algn="ctr">
              <a:lnSpc>
                <a:spcPct val="115000"/>
              </a:lnSpc>
              <a:spcBef>
                <a:spcPts val="0"/>
              </a:spcBef>
              <a:buNone/>
            </a:pPr>
            <a:r>
              <a:rPr lang="en-AU" sz="1200" b="1" i="0" dirty="0">
                <a:solidFill>
                  <a:srgbClr val="060F2B"/>
                </a:solidFill>
                <a:latin typeface="Montserrat"/>
                <a:ea typeface="Montserrat"/>
                <a:cs typeface="Montserrat"/>
              </a:rPr>
              <a:t>Each is rising faster than overall inflation of 4.3%.</a:t>
            </a:r>
            <a:endParaRPr lang="en-AU" sz="1200" dirty="0"/>
          </a:p>
        </p:txBody>
      </p:sp>
      <p:sp>
        <p:nvSpPr>
          <p:cNvPr id="10" name="source"/>
          <p:cNvSpPr>
            <a:spLocks noGrp="1"/>
          </p:cNvSpPr>
          <p:nvPr>
            <p:ph type="body" idx="18"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Australian Bureau of Statistics, Consumer Price Index, Australia, September 2026 (CPI groups, year to September 2026).</a:t>
            </a:r>
            <a:endParaRPr lang="en-AU" sz="600" dirty="0"/>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 name="chart" descr="smp-headline-inflation-forecast.png"/>
          <p:cNvPicPr>
            <a:picLocks noChangeAspect="1"/>
          </p:cNvPicPr>
          <p:nvPr/>
        </p:nvPicPr>
        <p:blipFill>
          <a:blip r:embed="rId2"/>
          <a:srcRect/>
          <a:stretch>
            <a:fillRect/>
          </a:stretch>
        </p:blipFill>
        <p:spPr>
          <a:xfrm>
            <a:off x="228600" y="228600"/>
            <a:ext cx="4038203" cy="4114800"/>
          </a:xfrm>
          <a:prstGeom prst="rect">
            <a:avLst/>
          </a:prstGeom>
        </p:spPr>
      </p:pic>
      <p:sp>
        <p:nvSpPr>
          <p:cNvPr id="3" name="headline"/>
          <p:cNvSpPr>
            <a:spLocks noGrp="1"/>
          </p:cNvSpPr>
          <p:nvPr>
            <p:ph type="body" idx="11" sz="quarter"/>
          </p:nvPr>
        </p:nvSpPr>
        <p:spPr>
          <a:xfrm>
            <a:off x="5760720" y="228600"/>
            <a:ext cx="3017520" cy="1847088"/>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Inflation Is</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Expected to Stay</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High for Longer</a:t>
            </a:r>
            <a:endParaRPr lang="en-AU" sz="4500" dirty="0"/>
          </a:p>
        </p:txBody>
      </p:sp>
      <p:sp>
        <p:nvSpPr>
          <p:cNvPr id="4" name="stat"/>
          <p:cNvSpPr>
            <a:spLocks noGrp="1"/>
          </p:cNvSpPr>
          <p:nvPr>
            <p:ph type="body" idx="12" sz="quarter"/>
          </p:nvPr>
        </p:nvSpPr>
        <p:spPr>
          <a:xfrm>
            <a:off x="5760720" y="2304288"/>
            <a:ext cx="3017520" cy="653796"/>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C00000"/>
                </a:solidFill>
                <a:latin typeface="Sofia Sans Extra Condensed ExtraBold"/>
                <a:ea typeface="Sofia Sans Extra Condensed ExtraBold"/>
                <a:cs typeface="Sofia Sans Extra Condensed ExtraBold"/>
              </a:rPr>
              <a:t>4.5%</a:t>
            </a:r>
            <a:endParaRPr lang="en-AU" sz="4500" dirty="0"/>
          </a:p>
        </p:txBody>
      </p:sp>
      <p:sp>
        <p:nvSpPr>
          <p:cNvPr id="5" name="caption"/>
          <p:cNvSpPr>
            <a:spLocks noGrp="1"/>
          </p:cNvSpPr>
          <p:nvPr>
            <p:ph type="body" idx="13" sz="quarter"/>
          </p:nvPr>
        </p:nvSpPr>
        <p:spPr>
          <a:xfrm>
            <a:off x="5760720" y="2976372"/>
            <a:ext cx="2834640" cy="1367028"/>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forecast peak in headline inflation, December quarter 2026</a:t>
            </a:r>
            <a:endParaRPr lang="en-AU" sz="1100" dirty="0"/>
          </a:p>
        </p:txBody>
      </p:sp>
      <p:sp>
        <p:nvSpPr>
          <p:cNvPr id="6" name="source"/>
          <p:cNvSpPr>
            <a:spLocks noGrp="1"/>
          </p:cNvSpPr>
          <p:nvPr>
            <p:ph type="body" idx="14"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Statement on Monetary Policy, November 2026, Graph 3.9 Headline Inflation Forecast (data: ABS, RBA).</a:t>
            </a:r>
            <a:endParaRPr lang="en-AU" sz="600" dirty="0"/>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 name="chart" descr="smp-cash-rate-expectations.png"/>
          <p:cNvPicPr>
            <a:picLocks noChangeAspect="1"/>
          </p:cNvPicPr>
          <p:nvPr/>
        </p:nvPicPr>
        <p:blipFill>
          <a:blip r:embed="rId2"/>
          <a:srcRect/>
          <a:stretch>
            <a:fillRect/>
          </a:stretch>
        </p:blipFill>
        <p:spPr>
          <a:xfrm>
            <a:off x="228600" y="228600"/>
            <a:ext cx="4429009" cy="4114800"/>
          </a:xfrm>
          <a:prstGeom prst="rect">
            <a:avLst/>
          </a:prstGeom>
        </p:spPr>
      </p:pic>
      <p:sp>
        <p:nvSpPr>
          <p:cNvPr id="3" name="headline"/>
          <p:cNvSpPr>
            <a:spLocks noGrp="1"/>
          </p:cNvSpPr>
          <p:nvPr>
            <p:ph type="body" idx="11" sz="quarter"/>
          </p:nvPr>
        </p:nvSpPr>
        <p:spPr>
          <a:xfrm>
            <a:off x="5760720" y="228600"/>
            <a:ext cx="3017520" cy="1847088"/>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The RBA Assumes</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Rates Stay High</a:t>
            </a:r>
            <a:endParaRPr lang="en-AU" sz="4500" dirty="0"/>
          </a:p>
        </p:txBody>
      </p:sp>
      <p:sp>
        <p:nvSpPr>
          <p:cNvPr id="4" name="stat"/>
          <p:cNvSpPr>
            <a:spLocks noGrp="1"/>
          </p:cNvSpPr>
          <p:nvPr>
            <p:ph type="body" idx="12" sz="quarter"/>
          </p:nvPr>
        </p:nvSpPr>
        <p:spPr>
          <a:xfrm>
            <a:off x="5760720" y="2304288"/>
            <a:ext cx="3017520" cy="653796"/>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4.8%</a:t>
            </a:r>
            <a:endParaRPr lang="en-AU" sz="4500" dirty="0"/>
          </a:p>
        </p:txBody>
      </p:sp>
      <p:sp>
        <p:nvSpPr>
          <p:cNvPr id="5" name="caption"/>
          <p:cNvSpPr>
            <a:spLocks noGrp="1"/>
          </p:cNvSpPr>
          <p:nvPr>
            <p:ph type="body" idx="13" sz="quarter"/>
          </p:nvPr>
        </p:nvSpPr>
        <p:spPr>
          <a:xfrm>
            <a:off x="5760720" y="2976372"/>
            <a:ext cx="2834640" cy="1367028"/>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cash rate the RBA's forecasts assume for 2028, from market pricing at 28 October; the chart runs to the end of 2027</a:t>
            </a:r>
            <a:endParaRPr lang="en-AU" sz="1100" dirty="0"/>
          </a:p>
        </p:txBody>
      </p:sp>
      <p:sp>
        <p:nvSpPr>
          <p:cNvPr id="6" name="source"/>
          <p:cNvSpPr>
            <a:spLocks noGrp="1"/>
          </p:cNvSpPr>
          <p:nvPr>
            <p:ph type="body" idx="14"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Statement on Monetary Policy, November 2026: 4.8% from chapter 3 (Outlook); chart: Graph 1.2 Cash Rate Expectations (data: LSEG, RBA; market pricing at close 28 October, before the 3 November decision).</a:t>
            </a:r>
            <a:endParaRPr lang="en-AU" sz="600" dirty="0"/>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6" name="chart" descr="cp-housing-prices.png"/>
          <p:cNvPicPr>
            <a:picLocks noChangeAspect="1"/>
          </p:cNvPicPr>
          <p:nvPr/>
        </p:nvPicPr>
        <p:blipFill>
          <a:blip r:embed="rId2"/>
          <a:srcRect/>
          <a:stretch>
            <a:fillRect/>
          </a:stretch>
        </p:blipFill>
        <p:spPr>
          <a:xfrm>
            <a:off x="228600" y="228600"/>
            <a:ext cx="4600094" cy="4114800"/>
          </a:xfrm>
          <a:prstGeom prst="rect">
            <a:avLst/>
          </a:prstGeom>
        </p:spPr>
      </p:pic>
      <p:sp>
        <p:nvSpPr>
          <p:cNvPr id="3" name="headline"/>
          <p:cNvSpPr>
            <a:spLocks noGrp="1"/>
          </p:cNvSpPr>
          <p:nvPr>
            <p:ph type="body" idx="11" sz="quarter"/>
          </p:nvPr>
        </p:nvSpPr>
        <p:spPr>
          <a:xfrm>
            <a:off x="5760720" y="228600"/>
            <a:ext cx="3017520" cy="1847088"/>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Prices Have Already</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Turned Down</a:t>
            </a:r>
            <a:endParaRPr lang="en-AU" sz="4500" dirty="0"/>
          </a:p>
        </p:txBody>
      </p:sp>
      <p:sp>
        <p:nvSpPr>
          <p:cNvPr id="4" name="body"/>
          <p:cNvSpPr>
            <a:spLocks noGrp="1"/>
          </p:cNvSpPr>
          <p:nvPr>
            <p:ph type="body" idx="12" sz="quarter"/>
          </p:nvPr>
        </p:nvSpPr>
        <p:spPr>
          <a:xfrm>
            <a:off x="5760720" y="2258568"/>
            <a:ext cx="3017520" cy="2084832"/>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In September, national housing prices were </a:t>
            </a:r>
            <a:r>
              <a:rPr lang="en-AU" sz="1200" b="1" i="0" dirty="0">
                <a:solidFill>
                  <a:srgbClr val="060F2B"/>
                </a:solidFill>
                <a:latin typeface="Montserrat"/>
                <a:ea typeface="Montserrat"/>
                <a:cs typeface="Montserrat"/>
              </a:rPr>
              <a:t>4.7%</a:t>
            </a:r>
            <a:r>
              <a:rPr lang="en-AU" sz="1200" b="0" i="0" dirty="0">
                <a:solidFill>
                  <a:srgbClr val="060F2B"/>
                </a:solidFill>
                <a:latin typeface="Montserrat Medium"/>
                <a:ea typeface="Montserrat Medium"/>
                <a:cs typeface="Montserrat Medium"/>
              </a:rPr>
              <a:t> below their recent peak.</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The RBA calls it one of the steepest downturns of the past 50 years.</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The chart shows annual growth, which has turned negative.</a:t>
            </a:r>
            <a:endParaRPr lang="en-AU" sz="1200" dirty="0"/>
          </a:p>
        </p:txBody>
      </p:sp>
      <p:sp>
        <p:nvSpPr>
          <p:cNvPr id="5" name="source"/>
          <p:cNvSpPr>
            <a:spLocks noGrp="1"/>
          </p:cNvSpPr>
          <p:nvPr>
            <p:ph type="body" idx="1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Statement on Monetary Policy, November 2026 (fall from peak and the 50-year comparison); chart: RBA Chart Pack, November 2026, Housing Prices, year-ended growth (data: Cotality, RBA; data to 29 October).</a:t>
            </a:r>
            <a:endParaRPr lang="en-AU" sz="600" dirty="0"/>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 name="chart" descr="smp-new-housing-commitments.png"/>
          <p:cNvPicPr>
            <a:picLocks noChangeAspect="1"/>
          </p:cNvPicPr>
          <p:nvPr/>
        </p:nvPicPr>
        <p:blipFill>
          <a:blip r:embed="rId2"/>
          <a:srcRect/>
          <a:stretch>
            <a:fillRect/>
          </a:stretch>
        </p:blipFill>
        <p:spPr>
          <a:xfrm>
            <a:off x="228600" y="228600"/>
            <a:ext cx="4059248" cy="4114800"/>
          </a:xfrm>
          <a:prstGeom prst="rect">
            <a:avLst/>
          </a:prstGeom>
        </p:spPr>
      </p:pic>
      <p:sp>
        <p:nvSpPr>
          <p:cNvPr id="3" name="headline"/>
          <p:cNvSpPr>
            <a:spLocks noGrp="1"/>
          </p:cNvSpPr>
          <p:nvPr>
            <p:ph type="body" idx="11" sz="quarter"/>
          </p:nvPr>
        </p:nvSpPr>
        <p:spPr>
          <a:xfrm>
            <a:off x="5760720" y="228600"/>
            <a:ext cx="3017520" cy="1847088"/>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Investors Have</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Pulled Back</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the Most</a:t>
            </a:r>
            <a:endParaRPr lang="en-AU" sz="4500" dirty="0"/>
          </a:p>
        </p:txBody>
      </p:sp>
      <p:sp>
        <p:nvSpPr>
          <p:cNvPr id="4" name="stat"/>
          <p:cNvSpPr>
            <a:spLocks noGrp="1"/>
          </p:cNvSpPr>
          <p:nvPr>
            <p:ph type="body" idx="12" sz="quarter"/>
          </p:nvPr>
        </p:nvSpPr>
        <p:spPr>
          <a:xfrm>
            <a:off x="5760720" y="2304288"/>
            <a:ext cx="3017520" cy="653796"/>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C00000"/>
                </a:solidFill>
                <a:latin typeface="Sofia Sans Extra Condensed ExtraBold"/>
                <a:ea typeface="Sofia Sans Extra Condensed ExtraBold"/>
                <a:cs typeface="Sofia Sans Extra Condensed ExtraBold"/>
              </a:rPr>
              <a:t>27%</a:t>
            </a:r>
            <a:endParaRPr lang="en-AU" sz="4500" dirty="0"/>
          </a:p>
        </p:txBody>
      </p:sp>
      <p:sp>
        <p:nvSpPr>
          <p:cNvPr id="5" name="caption"/>
          <p:cNvSpPr>
            <a:spLocks noGrp="1"/>
          </p:cNvSpPr>
          <p:nvPr>
            <p:ph type="body" idx="13" sz="quarter"/>
          </p:nvPr>
        </p:nvSpPr>
        <p:spPr>
          <a:xfrm>
            <a:off x="5760720" y="2976372"/>
            <a:ext cx="2834640" cy="1367028"/>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fall in total new housing loan commitments since their November 2025 peak; investor lending fell more sharply</a:t>
            </a:r>
            <a:endParaRPr lang="en-AU" sz="1100" dirty="0"/>
          </a:p>
        </p:txBody>
      </p:sp>
      <p:sp>
        <p:nvSpPr>
          <p:cNvPr id="6" name="source"/>
          <p:cNvSpPr>
            <a:spLocks noGrp="1"/>
          </p:cNvSpPr>
          <p:nvPr>
            <p:ph type="body" idx="14"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Statement on Monetary Policy, November 2026; chart: Graph 1.20 New Housing Commitments over Tightening Phases, indexed to the month of the first rate rise, not the peak (data: ABS, APRA, RBA).</a:t>
            </a:r>
            <a:endParaRPr lang="en-AU" sz="600" dirty="0"/>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502920" y="822960"/>
            <a:ext cx="6766560" cy="1417320"/>
          </a:xfrm>
        </p:spPr>
        <p:txBody>
          <a:bodyPr wrap="square" lIns="0" tIns="0" rIns="0" bIns="0" anchor="b" anchorCtr="0" rtlCol="0">
            <a:noAutofit/>
          </a:bodyPr>
          <a:lstStyle/>
          <a:p>
            <a:pPr marL="0" indent="0" algn="l">
              <a:lnSpc>
                <a:spcPct val="90000"/>
              </a:lnSpc>
              <a:spcBef>
                <a:spcPts val="0"/>
              </a:spcBef>
              <a:buNone/>
            </a:pPr>
            <a:r>
              <a:rPr lang="en-AU" sz="4800" b="0" i="0" dirty="0">
                <a:solidFill>
                  <a:srgbClr val="060F2B"/>
                </a:solidFill>
                <a:latin typeface="Sofia Sans Extra Condensed ExtraBold"/>
                <a:ea typeface="Sofia Sans Extra Condensed ExtraBold"/>
                <a:cs typeface="Sofia Sans Extra Condensed ExtraBold"/>
              </a:rPr>
              <a:t>Most Borrowers Are Holding Up</a:t>
            </a:r>
            <a:endParaRPr lang="en-AU" sz="4800" dirty="0"/>
          </a:p>
        </p:txBody>
      </p:sp>
      <p:sp>
        <p:nvSpPr>
          <p:cNvPr id="3" name="body"/>
          <p:cNvSpPr>
            <a:spLocks noGrp="1"/>
          </p:cNvSpPr>
          <p:nvPr>
            <p:ph type="body" idx="11" sz="quarter"/>
          </p:nvPr>
        </p:nvSpPr>
        <p:spPr>
          <a:xfrm>
            <a:off x="502920" y="2377440"/>
            <a:ext cx="6035040" cy="822960"/>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Most borrowers have positive equity, and most households with mortgages have built up large savings buffers.</a:t>
            </a:r>
            <a:endParaRPr lang="en-AU" sz="1200" dirty="0"/>
          </a:p>
        </p:txBody>
      </p:sp>
      <p:sp>
        <p:nvSpPr>
          <p:cNvPr id="4" name="pivot"/>
          <p:cNvSpPr>
            <a:spLocks noGrp="1"/>
          </p:cNvSpPr>
          <p:nvPr>
            <p:ph type="body" idx="12" sz="quarter"/>
          </p:nvPr>
        </p:nvSpPr>
        <p:spPr>
          <a:xfrm>
            <a:off x="502920" y="3337560"/>
            <a:ext cx="6035040" cy="502920"/>
          </a:xfrm>
        </p:spPr>
        <p:txBody>
          <a:bodyPr wrap="square" lIns="0" tIns="0" rIns="0" bIns="0" anchor="t" anchorCtr="0" rtlCol="0">
            <a:noAutofit/>
          </a:bodyPr>
          <a:lstStyle/>
          <a:p>
            <a:pPr marL="0" indent="0" algn="l">
              <a:lnSpc>
                <a:spcPct val="115000"/>
              </a:lnSpc>
              <a:spcBef>
                <a:spcPts val="0"/>
              </a:spcBef>
              <a:buNone/>
            </a:pPr>
            <a:r>
              <a:rPr lang="en-AU" sz="1600" b="0" i="0" dirty="0">
                <a:solidFill>
                  <a:srgbClr val="BFA536"/>
                </a:solidFill>
                <a:latin typeface="Montserrat ExtraBold"/>
                <a:ea typeface="Montserrat ExtraBold"/>
                <a:cs typeface="Montserrat ExtraBold"/>
              </a:rPr>
              <a:t>So how much stress is out there?</a:t>
            </a:r>
            <a:endParaRPr lang="en-AU" sz="1600" dirty="0"/>
          </a:p>
        </p:txBody>
      </p:sp>
      <p:sp>
        <p:nvSpPr>
          <p:cNvPr id="5" name="source"/>
          <p:cNvSpPr>
            <a:spLocks noGrp="1"/>
          </p:cNvSpPr>
          <p:nvPr>
            <p:ph type="body" idx="1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Financial Stability Review, October 2026.</a:t>
            </a:r>
            <a:endParaRPr lang="en-AU" sz="600" dirty="0"/>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7" name="chart" descr="fsr-cash-flow-shortfall.png"/>
          <p:cNvPicPr>
            <a:picLocks noChangeAspect="1"/>
          </p:cNvPicPr>
          <p:nvPr/>
        </p:nvPicPr>
        <p:blipFill>
          <a:blip r:embed="rId2"/>
          <a:srcRect/>
          <a:stretch>
            <a:fillRect/>
          </a:stretch>
        </p:blipFill>
        <p:spPr>
          <a:xfrm>
            <a:off x="228600" y="228600"/>
            <a:ext cx="3876389" cy="4114800"/>
          </a:xfrm>
          <a:prstGeom prst="rect">
            <a:avLst/>
          </a:prstGeom>
        </p:spPr>
      </p:pic>
      <p:sp>
        <p:nvSpPr>
          <p:cNvPr id="3" name="headline"/>
          <p:cNvSpPr>
            <a:spLocks noGrp="1"/>
          </p:cNvSpPr>
          <p:nvPr>
            <p:ph type="body" idx="11" sz="quarter"/>
          </p:nvPr>
        </p:nvSpPr>
        <p:spPr>
          <a:xfrm>
            <a:off x="5760720" y="228600"/>
            <a:ext cx="3017520" cy="1243584"/>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Measured Stress</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Was Still Low</a:t>
            </a:r>
            <a:endParaRPr lang="en-AU" sz="4500" dirty="0"/>
          </a:p>
        </p:txBody>
      </p:sp>
      <p:sp>
        <p:nvSpPr>
          <p:cNvPr id="4" name="stat"/>
          <p:cNvSpPr>
            <a:spLocks noGrp="1"/>
          </p:cNvSpPr>
          <p:nvPr>
            <p:ph type="body" idx="12" sz="quarter"/>
          </p:nvPr>
        </p:nvSpPr>
        <p:spPr>
          <a:xfrm>
            <a:off x="5760720" y="1700784"/>
            <a:ext cx="3017520" cy="653796"/>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2%</a:t>
            </a:r>
            <a:endParaRPr lang="en-AU" sz="4500" dirty="0"/>
          </a:p>
        </p:txBody>
      </p:sp>
      <p:sp>
        <p:nvSpPr>
          <p:cNvPr id="5" name="caption"/>
          <p:cNvSpPr>
            <a:spLocks noGrp="1"/>
          </p:cNvSpPr>
          <p:nvPr>
            <p:ph type="body" idx="13" sz="quarter"/>
          </p:nvPr>
        </p:nvSpPr>
        <p:spPr>
          <a:xfrm>
            <a:off x="5760720" y="2372868"/>
            <a:ext cx="2834640" cy="1970532"/>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of variable-rate owner-occupiers had an estimated cash flow shortfall (around, first half of 2026; excludes borrowers in arrears)</a:t>
            </a:r>
            <a:endParaRPr lang="en-AU" sz="1100" dirty="0"/>
          </a:p>
        </p:txBody>
      </p:sp>
      <p:sp>
        <p:nvSpPr>
          <p:cNvPr id="6" name="source"/>
          <p:cNvSpPr>
            <a:spLocks noGrp="1"/>
          </p:cNvSpPr>
          <p:nvPr>
            <p:ph type="body" idx="14"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Financial Stability Review, October 2026, Graph 2.2 Borrowers with Cash Flow Shortfall (data: ABS, Melbourne Institute, RBA, Securitisation System).</a:t>
            </a:r>
            <a:endParaRPr lang="en-AU" sz="600" dirty="0"/>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228600"/>
            <a:ext cx="8412480" cy="1280160"/>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The Buffers Are Big</a:t>
            </a:r>
            <a:endParaRPr lang="en-AU" sz="4500" dirty="0"/>
          </a:p>
        </p:txBody>
      </p:sp>
      <p:sp>
        <p:nvSpPr>
          <p:cNvPr id="3" name="kicker"/>
          <p:cNvSpPr>
            <a:spLocks noGrp="1"/>
          </p:cNvSpPr>
          <p:nvPr>
            <p:ph type="body" idx="11" sz="quarter"/>
          </p:nvPr>
        </p:nvSpPr>
        <p:spPr>
          <a:xfrm>
            <a:off x="594360" y="1737360"/>
            <a:ext cx="4206240" cy="201168"/>
          </a:xfrm>
        </p:spPr>
        <p:txBody>
          <a:bodyPr wrap="square" lIns="0" tIns="0" rIns="0" bIns="0" anchor="t" anchorCtr="0" rtlCol="0">
            <a:noAutofit/>
          </a:bodyPr>
          <a:lstStyle/>
          <a:p>
            <a:pPr marL="0" indent="0" algn="l">
              <a:lnSpc>
                <a:spcPct val="100000"/>
              </a:lnSpc>
              <a:spcBef>
                <a:spcPts val="0"/>
              </a:spcBef>
              <a:buNone/>
            </a:pPr>
            <a:r>
              <a:rPr lang="en-AU" sz="800" b="0" i="0" dirty="0">
                <a:solidFill>
                  <a:srgbClr val="BFA536"/>
                </a:solidFill>
                <a:latin typeface="Montserrat SemiBold"/>
                <a:ea typeface="Montserrat SemiBold"/>
                <a:cs typeface="Montserrat SemiBold"/>
              </a:rPr>
              <a:t>WHAT BORROWERS HOLD</a:t>
            </a:r>
            <a:endParaRPr lang="en-AU" sz="800" dirty="0"/>
          </a:p>
        </p:txBody>
      </p:sp>
      <p:sp>
        <p:nvSpPr>
          <p:cNvPr id="4" name="hero"/>
          <p:cNvSpPr>
            <a:spLocks noGrp="1"/>
          </p:cNvSpPr>
          <p:nvPr>
            <p:ph type="body" idx="12" sz="quarter"/>
          </p:nvPr>
        </p:nvSpPr>
        <p:spPr>
          <a:xfrm>
            <a:off x="594360" y="1938528"/>
            <a:ext cx="4389120" cy="1051560"/>
          </a:xfrm>
        </p:spPr>
        <p:txBody>
          <a:bodyPr wrap="square" lIns="0" tIns="0" rIns="0" bIns="0" anchor="t" anchorCtr="0" rtlCol="0">
            <a:noAutofit/>
          </a:bodyPr>
          <a:lstStyle/>
          <a:p>
            <a:pPr marL="0" indent="0" algn="l">
              <a:lnSpc>
                <a:spcPct val="90000"/>
              </a:lnSpc>
              <a:spcBef>
                <a:spcPts val="0"/>
              </a:spcBef>
              <a:buNone/>
            </a:pPr>
            <a:r>
              <a:rPr lang="en-AU" sz="7500" b="0" i="0" dirty="0">
                <a:solidFill>
                  <a:srgbClr val="BFA536"/>
                </a:solidFill>
                <a:latin typeface="Sofia Sans Extra Condensed ExtraBold"/>
                <a:ea typeface="Sofia Sans Extra Condensed ExtraBold"/>
                <a:cs typeface="Sofia Sans Extra Condensed ExtraBold"/>
              </a:rPr>
              <a:t>Over a year</a:t>
            </a:r>
            <a:endParaRPr lang="en-AU" sz="7500" dirty="0"/>
          </a:p>
        </p:txBody>
      </p:sp>
      <p:sp>
        <p:nvSpPr>
          <p:cNvPr id="5" name="caption"/>
          <p:cNvSpPr>
            <a:spLocks noGrp="1"/>
          </p:cNvSpPr>
          <p:nvPr>
            <p:ph type="body" idx="13" sz="quarter"/>
          </p:nvPr>
        </p:nvSpPr>
        <p:spPr>
          <a:xfrm>
            <a:off x="594360" y="2971800"/>
            <a:ext cx="4206240" cy="777240"/>
          </a:xfrm>
        </p:spPr>
        <p:txBody>
          <a:bodyPr wrap="square" lIns="0" tIns="0" rIns="0" bIns="0" anchor="t" anchorCtr="0" rtlCol="0">
            <a:noAutofit/>
          </a:bodyPr>
          <a:lstStyle/>
          <a:p>
            <a:pPr marL="0" indent="0" algn="l">
              <a:lnSpc>
                <a:spcPct val="95000"/>
              </a:lnSpc>
              <a:spcBef>
                <a:spcPts val="0"/>
              </a:spcBef>
              <a:buNone/>
            </a:pPr>
            <a:r>
              <a:rPr lang="en-AU" sz="2200" b="1" i="0" dirty="0">
                <a:solidFill>
                  <a:srgbClr val="060F2B"/>
                </a:solidFill>
                <a:latin typeface="Sofia Sans Extra Condensed"/>
                <a:ea typeface="Sofia Sans Extra Condensed"/>
                <a:cs typeface="Sofia Sans Extra Condensed"/>
              </a:rPr>
              <a:t>of scheduled repayments the median borrower</a:t>
            </a:r>
            <a:br>
              <a:rPr lang="en-AU" sz="2200" b="1" i="0" dirty="0">
                <a:solidFill>
                  <a:srgbClr val="060F2B"/>
                </a:solidFill>
                <a:latin typeface="Sofia Sans Extra Condensed"/>
                <a:ea typeface="Sofia Sans Extra Condensed"/>
                <a:cs typeface="Sofia Sans Extra Condensed"/>
              </a:rPr>
            </a:br>
            <a:r>
              <a:rPr lang="en-AU" sz="2200" b="1" i="0" dirty="0">
                <a:solidFill>
                  <a:srgbClr val="060F2B"/>
                </a:solidFill>
                <a:latin typeface="Sofia Sans Extra Condensed"/>
                <a:ea typeface="Sofia Sans Extra Condensed"/>
                <a:cs typeface="Sofia Sans Extra Condensed"/>
              </a:rPr>
              <a:t>holds in offset and redraw (at October rates)</a:t>
            </a:r>
            <a:endParaRPr lang="en-AU" sz="2200" dirty="0"/>
          </a:p>
        </p:txBody>
      </p:sp>
      <p:sp>
        <p:nvSpPr>
          <p:cNvPr id="6" name="stat1"/>
          <p:cNvSpPr>
            <a:spLocks noGrp="1"/>
          </p:cNvSpPr>
          <p:nvPr>
            <p:ph type="body" idx="14" sz="quarter"/>
          </p:nvPr>
        </p:nvSpPr>
        <p:spPr>
          <a:xfrm>
            <a:off x="5394960" y="1645920"/>
            <a:ext cx="338328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Under 1%</a:t>
            </a:r>
            <a:endParaRPr lang="en-AU" sz="4500" dirty="0"/>
          </a:p>
        </p:txBody>
      </p:sp>
      <p:sp>
        <p:nvSpPr>
          <p:cNvPr id="7" name="caption1"/>
          <p:cNvSpPr>
            <a:spLocks noGrp="1"/>
          </p:cNvSpPr>
          <p:nvPr>
            <p:ph type="body" idx="15" sz="quarter"/>
          </p:nvPr>
        </p:nvSpPr>
        <p:spPr>
          <a:xfrm>
            <a:off x="5394960" y="2267712"/>
            <a:ext cx="3200400" cy="566928"/>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of borrowers estimated to owe more than their property is worth</a:t>
            </a:r>
            <a:endParaRPr lang="en-AU" sz="1200" dirty="0"/>
          </a:p>
        </p:txBody>
      </p:sp>
      <p:sp>
        <p:nvSpPr>
          <p:cNvPr id="8" name="stat2"/>
          <p:cNvSpPr>
            <a:spLocks noGrp="1"/>
          </p:cNvSpPr>
          <p:nvPr>
            <p:ph type="body" idx="16" sz="quarter"/>
          </p:nvPr>
        </p:nvSpPr>
        <p:spPr>
          <a:xfrm>
            <a:off x="5394960" y="2926080"/>
            <a:ext cx="338328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5%</a:t>
            </a:r>
            <a:endParaRPr lang="en-AU" sz="4500" dirty="0"/>
          </a:p>
        </p:txBody>
      </p:sp>
      <p:sp>
        <p:nvSpPr>
          <p:cNvPr id="9" name="caption2"/>
          <p:cNvSpPr>
            <a:spLocks noGrp="1"/>
          </p:cNvSpPr>
          <p:nvPr>
            <p:ph type="body" idx="17" sz="quarter"/>
          </p:nvPr>
        </p:nvSpPr>
        <p:spPr>
          <a:xfrm>
            <a:off x="5394960" y="3547872"/>
            <a:ext cx="3200400" cy="566928"/>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of mortgages could go into negative equity if prices fell 20% (scenario)</a:t>
            </a:r>
            <a:endParaRPr lang="en-AU" sz="1200" dirty="0"/>
          </a:p>
        </p:txBody>
      </p:sp>
      <p:sp>
        <p:nvSpPr>
          <p:cNvPr id="10" name="source"/>
          <p:cNvSpPr>
            <a:spLocks noGrp="1"/>
          </p:cNvSpPr>
          <p:nvPr>
            <p:ph type="body" idx="18"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Financial Stability Review, October 2026 (RBA Securitisation System data; scenario: a uniform fall from the FSR's valuation base, all else equal).</a:t>
            </a:r>
            <a:endParaRPr lang="en-AU" sz="600" dirty="0"/>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228600"/>
            <a:ext cx="8412480" cy="685800"/>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Where Things Could Go</a:t>
            </a:r>
            <a:endParaRPr lang="en-AU" sz="4500" dirty="0"/>
          </a:p>
        </p:txBody>
      </p:sp>
      <p:sp>
        <p:nvSpPr>
          <p:cNvPr id="3" name="label1"/>
          <p:cNvSpPr>
            <a:spLocks noGrp="1"/>
          </p:cNvSpPr>
          <p:nvPr>
            <p:ph type="body" idx="11" sz="quarter"/>
          </p:nvPr>
        </p:nvSpPr>
        <p:spPr>
          <a:xfrm>
            <a:off x="548640" y="1143000"/>
            <a:ext cx="3703320" cy="320040"/>
          </a:xfrm>
        </p:spPr>
        <p:txBody>
          <a:bodyPr wrap="square" lIns="0" tIns="0" rIns="0" bIns="0" anchor="t" anchorCtr="0" rtlCol="0">
            <a:noAutofit/>
          </a:bodyPr>
          <a:lstStyle/>
          <a:p>
            <a:pPr marL="0" indent="0" algn="l">
              <a:lnSpc>
                <a:spcPct val="100000"/>
              </a:lnSpc>
              <a:spcBef>
                <a:spcPts val="0"/>
              </a:spcBef>
              <a:buNone/>
            </a:pPr>
            <a:r>
              <a:rPr lang="en-AU" sz="1800" b="1" i="0" dirty="0">
                <a:solidFill>
                  <a:srgbClr val="060F2B"/>
                </a:solidFill>
                <a:latin typeface="Sofia Sans Extra Condensed"/>
                <a:ea typeface="Sofia Sans Extra Condensed"/>
                <a:cs typeface="Sofia Sans Extra Condensed"/>
              </a:rPr>
              <a:t>RBA CENTRAL FORECAST</a:t>
            </a:r>
            <a:endParaRPr lang="en-AU" sz="1800" dirty="0"/>
          </a:p>
        </p:txBody>
      </p:sp>
      <p:sp>
        <p:nvSpPr>
          <p:cNvPr id="4" name="stat1a"/>
          <p:cNvSpPr>
            <a:spLocks noGrp="1"/>
          </p:cNvSpPr>
          <p:nvPr>
            <p:ph type="body" idx="12" sz="quarter"/>
          </p:nvPr>
        </p:nvSpPr>
        <p:spPr>
          <a:xfrm>
            <a:off x="548640" y="1554480"/>
            <a:ext cx="370332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5.1%</a:t>
            </a:r>
            <a:endParaRPr lang="en-AU" sz="4500" dirty="0"/>
          </a:p>
        </p:txBody>
      </p:sp>
      <p:sp>
        <p:nvSpPr>
          <p:cNvPr id="5" name="caption1a"/>
          <p:cNvSpPr>
            <a:spLocks noGrp="1"/>
          </p:cNvSpPr>
          <p:nvPr>
            <p:ph type="body" idx="13" sz="quarter"/>
          </p:nvPr>
        </p:nvSpPr>
        <p:spPr>
          <a:xfrm>
            <a:off x="548640" y="2194560"/>
            <a:ext cx="3703320" cy="411480"/>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unemployment rate forecast by end-2028 (November forecast)</a:t>
            </a:r>
            <a:endParaRPr lang="en-AU" sz="1100" dirty="0"/>
          </a:p>
        </p:txBody>
      </p:sp>
      <p:sp>
        <p:nvSpPr>
          <p:cNvPr id="8" name="note1"/>
          <p:cNvSpPr>
            <a:spLocks noGrp="1"/>
          </p:cNvSpPr>
          <p:nvPr>
            <p:ph type="body" idx="16" sz="quarter"/>
          </p:nvPr>
        </p:nvSpPr>
        <p:spPr>
          <a:xfrm>
            <a:off x="548640" y="3749040"/>
            <a:ext cx="3703320" cy="457200"/>
          </a:xfrm>
        </p:spPr>
        <p:txBody>
          <a:bodyPr wrap="square" lIns="0" tIns="0" rIns="0" bIns="0" anchor="t" anchorCtr="0" rtlCol="0">
            <a:noAutofit/>
          </a:bodyPr>
          <a:lstStyle/>
          <a:p>
            <a:pPr marL="0" indent="0" algn="l">
              <a:lnSpc>
                <a:spcPct val="115000"/>
              </a:lnSpc>
              <a:spcBef>
                <a:spcPts val="0"/>
              </a:spcBef>
              <a:buNone/>
            </a:pPr>
            <a:r>
              <a:rPr lang="en-AU" sz="1200" b="1" i="0" dirty="0">
                <a:solidFill>
                  <a:srgbClr val="060F2B"/>
                </a:solidFill>
                <a:latin typeface="Montserrat"/>
                <a:ea typeface="Montserrat"/>
                <a:cs typeface="Montserrat"/>
              </a:rPr>
              <a:t>Inflation expected back to the middle of the target range by mid-2028.</a:t>
            </a:r>
            <a:endParaRPr lang="en-AU" sz="1200" dirty="0"/>
          </a:p>
        </p:txBody>
      </p:sp>
      <p:sp>
        <p:nvSpPr>
          <p:cNvPr id="9" name="label2"/>
          <p:cNvSpPr>
            <a:spLocks noGrp="1"/>
          </p:cNvSpPr>
          <p:nvPr>
            <p:ph type="body" idx="17" sz="quarter"/>
          </p:nvPr>
        </p:nvSpPr>
        <p:spPr>
          <a:xfrm>
            <a:off x="4892040" y="1143000"/>
            <a:ext cx="3703320" cy="320040"/>
          </a:xfrm>
        </p:spPr>
        <p:txBody>
          <a:bodyPr wrap="square" lIns="0" tIns="0" rIns="0" bIns="0" anchor="t" anchorCtr="0" rtlCol="0">
            <a:noAutofit/>
          </a:bodyPr>
          <a:lstStyle/>
          <a:p>
            <a:pPr marL="0" indent="0" algn="l">
              <a:lnSpc>
                <a:spcPct val="100000"/>
              </a:lnSpc>
              <a:spcBef>
                <a:spcPts val="0"/>
              </a:spcBef>
              <a:buNone/>
            </a:pPr>
            <a:r>
              <a:rPr lang="en-AU" sz="1800" b="1" i="0" dirty="0">
                <a:solidFill>
                  <a:srgbClr val="060F2B"/>
                </a:solidFill>
                <a:latin typeface="Sofia Sans Extra Condensed"/>
                <a:ea typeface="Sofia Sans Extra Condensed"/>
                <a:cs typeface="Sofia Sans Extra Condensed"/>
              </a:rPr>
              <a:t>RBA 'VERY ADVERSE' STRESS TEST</a:t>
            </a:r>
            <a:endParaRPr lang="en-AU" sz="1800" dirty="0"/>
          </a:p>
        </p:txBody>
      </p:sp>
      <p:sp>
        <p:nvSpPr>
          <p:cNvPr id="10" name="stat2a"/>
          <p:cNvSpPr>
            <a:spLocks noGrp="1"/>
          </p:cNvSpPr>
          <p:nvPr>
            <p:ph type="body" idx="18" sz="quarter"/>
          </p:nvPr>
        </p:nvSpPr>
        <p:spPr>
          <a:xfrm>
            <a:off x="4892040" y="1554480"/>
            <a:ext cx="370332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6.3%</a:t>
            </a:r>
            <a:endParaRPr lang="en-AU" sz="4500" dirty="0"/>
          </a:p>
        </p:txBody>
      </p:sp>
      <p:sp>
        <p:nvSpPr>
          <p:cNvPr id="11" name="caption2a"/>
          <p:cNvSpPr>
            <a:spLocks noGrp="1"/>
          </p:cNvSpPr>
          <p:nvPr>
            <p:ph type="body" idx="19" sz="quarter"/>
          </p:nvPr>
        </p:nvSpPr>
        <p:spPr>
          <a:xfrm>
            <a:off x="4892040" y="2194560"/>
            <a:ext cx="3703320" cy="411480"/>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unemployment rate, with inflation at 7% (illustrative shock)</a:t>
            </a:r>
            <a:endParaRPr lang="en-AU" sz="1100" dirty="0"/>
          </a:p>
        </p:txBody>
      </p:sp>
      <p:sp>
        <p:nvSpPr>
          <p:cNvPr id="12" name="stat2b"/>
          <p:cNvSpPr>
            <a:spLocks noGrp="1"/>
          </p:cNvSpPr>
          <p:nvPr>
            <p:ph type="body" idx="20" sz="quarter"/>
          </p:nvPr>
        </p:nvSpPr>
        <p:spPr>
          <a:xfrm>
            <a:off x="4892040" y="2697480"/>
            <a:ext cx="3703320" cy="640080"/>
          </a:xfrm>
        </p:spPr>
        <p:txBody>
          <a:bodyPr wrap="square" lIns="0" tIns="0" rIns="0" bIns="0" anchor="t" anchorCtr="0" rtlCol="0">
            <a:noAutofit/>
          </a:bodyPr>
          <a:lstStyle/>
          <a:p>
            <a:pPr marL="0" indent="0" algn="l">
              <a:lnSpc>
                <a:spcPct val="90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5.6%</a:t>
            </a:r>
            <a:endParaRPr lang="en-AU" sz="4500" dirty="0"/>
          </a:p>
        </p:txBody>
      </p:sp>
      <p:sp>
        <p:nvSpPr>
          <p:cNvPr id="13" name="caption2b"/>
          <p:cNvSpPr>
            <a:spLocks noGrp="1"/>
          </p:cNvSpPr>
          <p:nvPr>
            <p:ph type="body" idx="21" sz="quarter"/>
          </p:nvPr>
        </p:nvSpPr>
        <p:spPr>
          <a:xfrm>
            <a:off x="4892040" y="3337560"/>
            <a:ext cx="3703320" cy="411480"/>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cash rate in the same shock</a:t>
            </a:r>
            <a:endParaRPr lang="en-AU" sz="1100" dirty="0"/>
          </a:p>
        </p:txBody>
      </p:sp>
      <p:sp>
        <p:nvSpPr>
          <p:cNvPr id="14" name="note2"/>
          <p:cNvSpPr>
            <a:spLocks noGrp="1"/>
          </p:cNvSpPr>
          <p:nvPr>
            <p:ph type="body" idx="22" sz="quarter"/>
          </p:nvPr>
        </p:nvSpPr>
        <p:spPr>
          <a:xfrm>
            <a:off x="4892040" y="3749040"/>
            <a:ext cx="3703320" cy="457200"/>
          </a:xfrm>
        </p:spPr>
        <p:txBody>
          <a:bodyPr wrap="square" lIns="0" tIns="0" rIns="0" bIns="0" anchor="t" anchorCtr="0" rtlCol="0">
            <a:noAutofit/>
          </a:bodyPr>
          <a:lstStyle/>
          <a:p>
            <a:pPr marL="0" indent="0" algn="l">
              <a:lnSpc>
                <a:spcPct val="115000"/>
              </a:lnSpc>
              <a:spcBef>
                <a:spcPts val="0"/>
              </a:spcBef>
              <a:buNone/>
            </a:pPr>
            <a:r>
              <a:rPr lang="en-AU" sz="1200" b="1" i="0" dirty="0">
                <a:solidFill>
                  <a:srgbClr val="060F2B"/>
                </a:solidFill>
                <a:latin typeface="Montserrat"/>
                <a:ea typeface="Montserrat"/>
                <a:cs typeface="Montserrat"/>
              </a:rPr>
              <a:t>Mortgagors at higher risk of default could rise to around 5%.</a:t>
            </a:r>
            <a:endParaRPr lang="en-AU" sz="1200" dirty="0"/>
          </a:p>
        </p:txBody>
      </p:sp>
      <p:sp>
        <p:nvSpPr>
          <p:cNvPr id="15" name="source"/>
          <p:cNvSpPr>
            <a:spLocks noGrp="1"/>
          </p:cNvSpPr>
          <p:nvPr>
            <p:ph type="body" idx="2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Statement on Monetary Policy, November 2026 (central forecast); Financial Stability Review, October 2026 (illustrative joint shock, not a forecast and with no set date).</a:t>
            </a:r>
            <a:endParaRPr lang="en-AU" sz="600" dirty="0"/>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6" name="chart" descr="smp-housing-inflation.png"/>
          <p:cNvPicPr>
            <a:picLocks noChangeAspect="1"/>
          </p:cNvPicPr>
          <p:nvPr/>
        </p:nvPicPr>
        <p:blipFill>
          <a:blip r:embed="rId2"/>
          <a:srcRect/>
          <a:stretch>
            <a:fillRect/>
          </a:stretch>
        </p:blipFill>
        <p:spPr>
          <a:xfrm>
            <a:off x="228600" y="228600"/>
            <a:ext cx="4194175" cy="4114800"/>
          </a:xfrm>
          <a:prstGeom prst="rect">
            <a:avLst/>
          </a:prstGeom>
        </p:spPr>
      </p:pic>
      <p:sp>
        <p:nvSpPr>
          <p:cNvPr id="3" name="headline"/>
          <p:cNvSpPr>
            <a:spLocks noGrp="1"/>
          </p:cNvSpPr>
          <p:nvPr>
            <p:ph type="body" idx="11" sz="quarter"/>
          </p:nvPr>
        </p:nvSpPr>
        <p:spPr>
          <a:xfrm>
            <a:off x="5760720" y="228600"/>
            <a:ext cx="3017520" cy="1243584"/>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Rents Are Still</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Rising</a:t>
            </a:r>
            <a:endParaRPr lang="en-AU" sz="4500" dirty="0"/>
          </a:p>
        </p:txBody>
      </p:sp>
      <p:sp>
        <p:nvSpPr>
          <p:cNvPr id="4" name="body"/>
          <p:cNvSpPr>
            <a:spLocks noGrp="1"/>
          </p:cNvSpPr>
          <p:nvPr>
            <p:ph type="body" idx="12" sz="quarter"/>
          </p:nvPr>
        </p:nvSpPr>
        <p:spPr>
          <a:xfrm>
            <a:off x="5760720" y="1655064"/>
            <a:ext cx="3017520" cy="2688336"/>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CPI rents rose </a:t>
            </a:r>
            <a:r>
              <a:rPr lang="en-AU" sz="1200" b="1" i="0" dirty="0">
                <a:solidFill>
                  <a:srgbClr val="060F2B"/>
                </a:solidFill>
                <a:latin typeface="Montserrat"/>
                <a:ea typeface="Montserrat"/>
                <a:cs typeface="Montserrat"/>
              </a:rPr>
              <a:t>0.9%</a:t>
            </a:r>
            <a:r>
              <a:rPr lang="en-AU" sz="1200" b="0" i="0" dirty="0">
                <a:solidFill>
                  <a:srgbClr val="060F2B"/>
                </a:solidFill>
                <a:latin typeface="Montserrat Medium"/>
                <a:ea typeface="Montserrat Medium"/>
                <a:cs typeface="Montserrat Medium"/>
              </a:rPr>
              <a:t> in the September quarter.</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They are up </a:t>
            </a:r>
            <a:r>
              <a:rPr lang="en-AU" sz="1200" b="1" i="0" dirty="0">
                <a:solidFill>
                  <a:srgbClr val="060F2B"/>
                </a:solidFill>
                <a:latin typeface="Montserrat"/>
                <a:ea typeface="Montserrat"/>
                <a:cs typeface="Montserrat"/>
              </a:rPr>
              <a:t>3.6%</a:t>
            </a:r>
            <a:r>
              <a:rPr lang="en-AU" sz="1200" b="0" i="0" dirty="0">
                <a:solidFill>
                  <a:srgbClr val="060F2B"/>
                </a:solidFill>
                <a:latin typeface="Montserrat Medium"/>
                <a:ea typeface="Montserrat Medium"/>
                <a:cs typeface="Montserrat Medium"/>
              </a:rPr>
              <a:t> over the year.</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Vacancy rates have edged up and advertised rent growth has slowed.</a:t>
            </a:r>
            <a:endParaRPr lang="en-AU" sz="1200" dirty="0"/>
          </a:p>
        </p:txBody>
      </p:sp>
      <p:sp>
        <p:nvSpPr>
          <p:cNvPr id="5" name="source"/>
          <p:cNvSpPr>
            <a:spLocks noGrp="1"/>
          </p:cNvSpPr>
          <p:nvPr>
            <p:ph type="body" idx="1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Statement on Monetary Policy, November 2026, Graph 2.29 Housing Inflation (data: ABS, RBA).</a:t>
            </a:r>
            <a:endParaRPr lang="en-AU" sz="600" dirty="0"/>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a:spLocks noGrp="1"/>
          </p:cNvSpPr>
          <p:nvPr>
            <p:ph type="body" idx="10" sz="quarter"/>
          </p:nvPr>
        </p:nvSpPr>
        <p:spPr>
          <a:xfrm>
            <a:off x="365760" y="1783080"/>
            <a:ext cx="8412480" cy="914400"/>
          </a:xfrm>
        </p:spPr>
        <p:txBody>
          <a:bodyPr wrap="square" lIns="0" tIns="0" rIns="0" bIns="0" anchor="b" anchorCtr="0" rtlCol="0">
            <a:noAutofit/>
          </a:bodyPr>
          <a:lstStyle/>
          <a:p>
            <a:pPr marL="0" indent="0" algn="ctr">
              <a:lnSpc>
                <a:spcPct val="90000"/>
              </a:lnSpc>
              <a:spcBef>
                <a:spcPts val="0"/>
              </a:spcBef>
              <a:buNone/>
            </a:pPr>
            <a:r>
              <a:rPr lang="en-AU" sz="6400" b="0" i="0" dirty="0">
                <a:solidFill>
                  <a:srgbClr val="060F2B"/>
                </a:solidFill>
                <a:latin typeface="Sofia Sans Extra Condensed ExtraBold"/>
                <a:ea typeface="Sofia Sans Extra Condensed ExtraBold"/>
                <a:cs typeface="Sofia Sans Extra Condensed ExtraBold"/>
              </a:rPr>
              <a:t>WHAT IT MEANS FOR INVESTORS</a:t>
            </a:r>
            <a:endParaRPr lang="en-AU" sz="6400" dirty="0"/>
          </a:p>
        </p:txBody>
      </p:sp>
      <p:sp>
        <p:nvSpPr>
          <p:cNvPr id="3" name="subtitle"/>
          <p:cNvSpPr>
            <a:spLocks noGrp="1"/>
          </p:cNvSpPr>
          <p:nvPr>
            <p:ph type="body" idx="11" sz="quarter"/>
          </p:nvPr>
        </p:nvSpPr>
        <p:spPr>
          <a:xfrm>
            <a:off x="365760" y="2743200"/>
            <a:ext cx="8412480" cy="411480"/>
          </a:xfrm>
        </p:spPr>
        <p:txBody>
          <a:bodyPr wrap="square" lIns="0" tIns="0" rIns="0" bIns="0" anchor="t" anchorCtr="0" rtlCol="0">
            <a:noAutofit/>
          </a:bodyPr>
          <a:lstStyle/>
          <a:p>
            <a:pPr marL="0" indent="0" algn="ctr">
              <a:lnSpc>
                <a:spcPct val="120000"/>
              </a:lnSpc>
              <a:spcBef>
                <a:spcPts val="0"/>
              </a:spcBef>
              <a:buNone/>
            </a:pPr>
            <a:r>
              <a:rPr lang="en-AU" sz="1200" b="0" i="1" dirty="0">
                <a:solidFill>
                  <a:srgbClr val="060F2B"/>
                </a:solidFill>
                <a:latin typeface="Montserrat Medium"/>
                <a:ea typeface="Montserrat Medium"/>
                <a:cs typeface="Montserrat Medium"/>
              </a:rPr>
              <a:t>Cutting through the noise to find the signal</a:t>
            </a:r>
            <a:endParaRPr lang="en-AU" sz="1200" dirty="0"/>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8" name="image" descr="fsr-cover.png"/>
          <p:cNvPicPr>
            <a:picLocks noChangeAspect="1"/>
          </p:cNvPicPr>
          <p:nvPr/>
        </p:nvPicPr>
        <p:blipFill>
          <a:blip r:embed="rId2"/>
          <a:srcRect b="45000"/>
          <a:stretch>
            <a:fillRect/>
          </a:stretch>
        </p:blipFill>
        <p:spPr>
          <a:xfrm>
            <a:off x="228600" y="228600"/>
            <a:ext cx="3520440" cy="2737742"/>
          </a:xfrm>
          <a:prstGeom prst="rect">
            <a:avLst/>
          </a:prstGeom>
        </p:spPr>
      </p:pic>
      <p:sp>
        <p:nvSpPr>
          <p:cNvPr id="3" name="kicker"/>
          <p:cNvSpPr>
            <a:spLocks noGrp="1"/>
          </p:cNvSpPr>
          <p:nvPr>
            <p:ph type="body" idx="11" sz="quarter"/>
          </p:nvPr>
        </p:nvSpPr>
        <p:spPr>
          <a:xfrm>
            <a:off x="4023360" y="274320"/>
            <a:ext cx="3657600" cy="201168"/>
          </a:xfrm>
        </p:spPr>
        <p:txBody>
          <a:bodyPr wrap="square" lIns="0" tIns="0" rIns="0" bIns="0" anchor="t" anchorCtr="0" rtlCol="0">
            <a:noAutofit/>
          </a:bodyPr>
          <a:lstStyle/>
          <a:p>
            <a:pPr marL="0" indent="0" algn="l">
              <a:lnSpc>
                <a:spcPct val="100000"/>
              </a:lnSpc>
              <a:spcBef>
                <a:spcPts val="0"/>
              </a:spcBef>
              <a:buNone/>
            </a:pPr>
            <a:r>
              <a:rPr lang="en-AU" sz="800" b="0" i="0" dirty="0">
                <a:solidFill>
                  <a:srgbClr val="BFA536"/>
                </a:solidFill>
                <a:latin typeface="Montserrat SemiBold"/>
                <a:ea typeface="Montserrat SemiBold"/>
                <a:cs typeface="Montserrat SemiBold"/>
              </a:rPr>
              <a:t>IN THE NEWS</a:t>
            </a:r>
            <a:endParaRPr lang="en-AU" sz="800" dirty="0"/>
          </a:p>
        </p:txBody>
      </p:sp>
      <p:sp>
        <p:nvSpPr>
          <p:cNvPr id="4" name="headline"/>
          <p:cNvSpPr>
            <a:spLocks noGrp="1"/>
          </p:cNvSpPr>
          <p:nvPr>
            <p:ph type="body" idx="12" sz="quarter"/>
          </p:nvPr>
        </p:nvSpPr>
        <p:spPr>
          <a:xfrm>
            <a:off x="4023360" y="502920"/>
            <a:ext cx="4754880" cy="479489"/>
          </a:xfrm>
        </p:spPr>
        <p:txBody>
          <a:bodyPr wrap="square" lIns="0" tIns="0" rIns="0" bIns="0" anchor="t" anchorCtr="0" rtlCol="0">
            <a:noAutofit/>
          </a:bodyPr>
          <a:lstStyle/>
          <a:p>
            <a:pPr marL="0" indent="0" algn="l">
              <a:lnSpc>
                <a:spcPct val="90000"/>
              </a:lnSpc>
              <a:spcBef>
                <a:spcPts val="0"/>
              </a:spcBef>
              <a:buNone/>
            </a:pPr>
            <a:r>
              <a:rPr lang="en-AU" sz="3200" b="0" i="0" dirty="0">
                <a:solidFill>
                  <a:srgbClr val="060F2B"/>
                </a:solidFill>
                <a:latin typeface="Sofia Sans Extra Condensed ExtraBold"/>
                <a:ea typeface="Sofia Sans Extra Condensed ExtraBold"/>
                <a:cs typeface="Sofia Sans Extra Condensed ExtraBold"/>
              </a:rPr>
              <a:t>'No Room for Complacency'</a:t>
            </a:r>
            <a:endParaRPr lang="en-AU" sz="3200" dirty="0"/>
          </a:p>
        </p:txBody>
      </p:sp>
      <p:sp>
        <p:nvSpPr>
          <p:cNvPr id="5" name="lead"/>
          <p:cNvSpPr>
            <a:spLocks noGrp="1"/>
          </p:cNvSpPr>
          <p:nvPr>
            <p:ph type="body" idx="13" sz="quarter"/>
          </p:nvPr>
        </p:nvSpPr>
        <p:spPr>
          <a:xfrm>
            <a:off x="4187952" y="1627632"/>
            <a:ext cx="4590288" cy="474726"/>
          </a:xfrm>
        </p:spPr>
        <p:txBody>
          <a:bodyPr wrap="square" lIns="0" tIns="0" rIns="0" bIns="0" anchor="t" anchorCtr="0" rtlCol="0">
            <a:noAutofit/>
          </a:bodyPr>
          <a:lstStyle/>
          <a:p>
            <a:pPr marL="0" indent="0" algn="l">
              <a:lnSpc>
                <a:spcPct val="115000"/>
              </a:lnSpc>
              <a:spcBef>
                <a:spcPts val="0"/>
              </a:spcBef>
              <a:buNone/>
            </a:pPr>
            <a:r>
              <a:rPr lang="en-AU" sz="1200" b="1" i="0" dirty="0">
                <a:solidFill>
                  <a:srgbClr val="060F2B"/>
                </a:solidFill>
                <a:latin typeface="Montserrat"/>
                <a:ea typeface="Montserrat"/>
                <a:cs typeface="Montserrat"/>
              </a:rPr>
              <a:t>The RBA says Australia's financial system remains resilient, but risks are building from outside it.</a:t>
            </a:r>
            <a:endParaRPr lang="en-AU" sz="1200" dirty="0"/>
          </a:p>
        </p:txBody>
      </p:sp>
      <p:sp>
        <p:nvSpPr>
          <p:cNvPr id="6" name="body"/>
          <p:cNvSpPr>
            <a:spLocks noGrp="1"/>
          </p:cNvSpPr>
          <p:nvPr>
            <p:ph type="body" idx="14" sz="quarter"/>
          </p:nvPr>
        </p:nvSpPr>
        <p:spPr>
          <a:xfrm>
            <a:off x="4187952" y="2212086"/>
            <a:ext cx="4590288" cy="2039874"/>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Most households and businesses with loans are well placed to manage softer growth and lower housing prices.</a:t>
            </a:r>
            <a:endParaRPr lang="en-AU" sz="1200" dirty="0"/>
          </a:p>
        </p:txBody>
      </p:sp>
      <p:sp>
        <p:nvSpPr>
          <p:cNvPr id="7" name="source"/>
          <p:cNvSpPr>
            <a:spLocks noGrp="1"/>
          </p:cNvSpPr>
          <p:nvPr>
            <p:ph type="body" idx="15" sz="quarter"/>
          </p:nvPr>
        </p:nvSpPr>
        <p:spPr>
          <a:xfrm>
            <a:off x="4023360" y="4443984"/>
            <a:ext cx="47548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Financial Stability Review, October 2026 (released 1 October 2026).</a:t>
            </a:r>
            <a:endParaRPr lang="en-AU" sz="600" dirty="0"/>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228600"/>
            <a:ext cx="8412480" cy="685800"/>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Questions to Ask Before You Act</a:t>
            </a:r>
            <a:endParaRPr lang="en-AU" sz="4500" dirty="0"/>
          </a:p>
        </p:txBody>
      </p:sp>
      <p:sp>
        <p:nvSpPr>
          <p:cNvPr id="3" name="subtitle"/>
          <p:cNvSpPr>
            <a:spLocks noGrp="1"/>
          </p:cNvSpPr>
          <p:nvPr>
            <p:ph type="body" idx="11" sz="quarter"/>
          </p:nvPr>
        </p:nvSpPr>
        <p:spPr>
          <a:xfrm>
            <a:off x="365760" y="914400"/>
            <a:ext cx="8412480" cy="320040"/>
          </a:xfrm>
        </p:spPr>
        <p:txBody>
          <a:bodyPr wrap="square" lIns="0" tIns="0" rIns="0" bIns="0" anchor="t" anchorCtr="0" rtlCol="0">
            <a:noAutofit/>
          </a:bodyPr>
          <a:lstStyle/>
          <a:p>
            <a:pPr marL="0" indent="0" algn="l">
              <a:lnSpc>
                <a:spcPct val="120000"/>
              </a:lnSpc>
              <a:spcBef>
                <a:spcPts val="0"/>
              </a:spcBef>
              <a:buNone/>
            </a:pPr>
            <a:r>
              <a:rPr lang="en-AU" sz="1200" b="0" i="1" dirty="0">
                <a:solidFill>
                  <a:srgbClr val="060F2B"/>
                </a:solidFill>
                <a:latin typeface="Montserrat Medium"/>
                <a:ea typeface="Montserrat Medium"/>
                <a:cs typeface="Montserrat Medium"/>
              </a:rPr>
              <a:t>Start with why you bought.</a:t>
            </a:r>
            <a:endParaRPr lang="en-AU" sz="1200" dirty="0"/>
          </a:p>
        </p:txBody>
      </p:sp>
      <p:sp>
        <p:nvSpPr>
          <p:cNvPr id="4" name="q1"/>
          <p:cNvSpPr>
            <a:spLocks noGrp="1"/>
          </p:cNvSpPr>
          <p:nvPr>
            <p:ph type="body" idx="12" sz="quarter"/>
          </p:nvPr>
        </p:nvSpPr>
        <p:spPr>
          <a:xfrm>
            <a:off x="548640" y="1463040"/>
            <a:ext cx="6812280" cy="585216"/>
          </a:xfrm>
        </p:spPr>
        <p:txBody>
          <a:bodyPr wrap="square" lIns="0" tIns="0" rIns="0" bIns="0" anchor="ctr" anchorCtr="0" rtlCol="0">
            <a:noAutofit/>
          </a:bodyPr>
          <a:lstStyle/>
          <a:p>
            <a:pPr marL="0" indent="0" algn="l">
              <a:lnSpc>
                <a:spcPct val="100000"/>
              </a:lnSpc>
              <a:spcBef>
                <a:spcPts val="0"/>
              </a:spcBef>
              <a:buNone/>
            </a:pPr>
            <a:r>
              <a:rPr lang="en-AU" sz="2200" b="0" i="0" dirty="0">
                <a:solidFill>
                  <a:srgbClr val="BFA536"/>
                </a:solidFill>
                <a:latin typeface="Sofia Sans Extra Condensed ExtraBold"/>
                <a:ea typeface="Sofia Sans Extra Condensed ExtraBold"/>
                <a:cs typeface="Sofia Sans Extra Condensed ExtraBold"/>
              </a:rPr>
              <a:t>01</a:t>
            </a:r>
            <a:r>
              <a:rPr lang="en-AU" sz="2200" b="0" i="0" dirty="0">
                <a:solidFill>
                  <a:srgbClr val="E3E3E3"/>
                </a:solidFill>
                <a:latin typeface="Sofia Sans Extra Condensed ExtraBold"/>
                <a:ea typeface="Sofia Sans Extra Condensed ExtraBold"/>
                <a:cs typeface="Sofia Sans Extra Condensed ExtraBold"/>
              </a:rPr>
              <a:t>  |  </a:t>
            </a:r>
            <a:r>
              <a:rPr lang="en-AU" sz="2200" b="0" i="0" dirty="0">
                <a:solidFill>
                  <a:srgbClr val="060F2B"/>
                </a:solidFill>
                <a:latin typeface="Sofia Sans Extra Condensed ExtraBold"/>
                <a:ea typeface="Sofia Sans Extra Condensed ExtraBold"/>
                <a:cs typeface="Sofia Sans Extra Condensed ExtraBold"/>
              </a:rPr>
              <a:t>Could I hold if rates rise again?</a:t>
            </a:r>
            <a:endParaRPr lang="en-AU" sz="2200" dirty="0"/>
          </a:p>
        </p:txBody>
      </p:sp>
      <p:sp>
        <p:nvSpPr>
          <p:cNvPr id="5" name="q2"/>
          <p:cNvSpPr>
            <a:spLocks noGrp="1"/>
          </p:cNvSpPr>
          <p:nvPr>
            <p:ph type="body" idx="13" sz="quarter"/>
          </p:nvPr>
        </p:nvSpPr>
        <p:spPr>
          <a:xfrm>
            <a:off x="548640" y="2240280"/>
            <a:ext cx="6812280" cy="585216"/>
          </a:xfrm>
        </p:spPr>
        <p:txBody>
          <a:bodyPr wrap="square" lIns="0" tIns="0" rIns="0" bIns="0" anchor="ctr" anchorCtr="0" rtlCol="0">
            <a:noAutofit/>
          </a:bodyPr>
          <a:lstStyle/>
          <a:p>
            <a:pPr marL="0" indent="0" algn="l">
              <a:lnSpc>
                <a:spcPct val="100000"/>
              </a:lnSpc>
              <a:spcBef>
                <a:spcPts val="0"/>
              </a:spcBef>
              <a:buNone/>
            </a:pPr>
            <a:r>
              <a:rPr lang="en-AU" sz="2200" b="0" i="0" dirty="0">
                <a:solidFill>
                  <a:srgbClr val="BFA536"/>
                </a:solidFill>
                <a:latin typeface="Sofia Sans Extra Condensed ExtraBold"/>
                <a:ea typeface="Sofia Sans Extra Condensed ExtraBold"/>
                <a:cs typeface="Sofia Sans Extra Condensed ExtraBold"/>
              </a:rPr>
              <a:t>02</a:t>
            </a:r>
            <a:r>
              <a:rPr lang="en-AU" sz="2200" b="0" i="0" dirty="0">
                <a:solidFill>
                  <a:srgbClr val="E3E3E3"/>
                </a:solidFill>
                <a:latin typeface="Sofia Sans Extra Condensed ExtraBold"/>
                <a:ea typeface="Sofia Sans Extra Condensed ExtraBold"/>
                <a:cs typeface="Sofia Sans Extra Condensed ExtraBold"/>
              </a:rPr>
              <a:t>  |  </a:t>
            </a:r>
            <a:r>
              <a:rPr lang="en-AU" sz="2200" b="0" i="0" dirty="0">
                <a:solidFill>
                  <a:srgbClr val="060F2B"/>
                </a:solidFill>
                <a:latin typeface="Sofia Sans Extra Condensed ExtraBold"/>
                <a:ea typeface="Sofia Sans Extra Condensed ExtraBold"/>
                <a:cs typeface="Sofia Sans Extra Condensed ExtraBold"/>
              </a:rPr>
              <a:t>How long would my buffers last?</a:t>
            </a:r>
            <a:endParaRPr lang="en-AU" sz="2200" dirty="0"/>
          </a:p>
        </p:txBody>
      </p:sp>
      <p:sp>
        <p:nvSpPr>
          <p:cNvPr id="6" name="q3"/>
          <p:cNvSpPr>
            <a:spLocks noGrp="1"/>
          </p:cNvSpPr>
          <p:nvPr>
            <p:ph type="body" idx="14" sz="quarter"/>
          </p:nvPr>
        </p:nvSpPr>
        <p:spPr>
          <a:xfrm>
            <a:off x="548640" y="3017520"/>
            <a:ext cx="6812280" cy="585216"/>
          </a:xfrm>
        </p:spPr>
        <p:txBody>
          <a:bodyPr wrap="square" lIns="0" tIns="0" rIns="0" bIns="0" anchor="ctr" anchorCtr="0" rtlCol="0">
            <a:noAutofit/>
          </a:bodyPr>
          <a:lstStyle/>
          <a:p>
            <a:pPr marL="0" indent="0" algn="l">
              <a:lnSpc>
                <a:spcPct val="100000"/>
              </a:lnSpc>
              <a:spcBef>
                <a:spcPts val="0"/>
              </a:spcBef>
              <a:buNone/>
            </a:pPr>
            <a:r>
              <a:rPr lang="en-AU" sz="2200" b="0" i="0" dirty="0">
                <a:solidFill>
                  <a:srgbClr val="BFA536"/>
                </a:solidFill>
                <a:latin typeface="Sofia Sans Extra Condensed ExtraBold"/>
                <a:ea typeface="Sofia Sans Extra Condensed ExtraBold"/>
                <a:cs typeface="Sofia Sans Extra Condensed ExtraBold"/>
              </a:rPr>
              <a:t>03</a:t>
            </a:r>
            <a:r>
              <a:rPr lang="en-AU" sz="2200" b="0" i="0" dirty="0">
                <a:solidFill>
                  <a:srgbClr val="E3E3E3"/>
                </a:solidFill>
                <a:latin typeface="Sofia Sans Extra Condensed ExtraBold"/>
                <a:ea typeface="Sofia Sans Extra Condensed ExtraBold"/>
                <a:cs typeface="Sofia Sans Extra Condensed ExtraBold"/>
              </a:rPr>
              <a:t>  |  </a:t>
            </a:r>
            <a:r>
              <a:rPr lang="en-AU" sz="2200" b="0" i="0" dirty="0">
                <a:solidFill>
                  <a:srgbClr val="060F2B"/>
                </a:solidFill>
                <a:latin typeface="Sofia Sans Extra Condensed ExtraBold"/>
                <a:ea typeface="Sofia Sans Extra Condensed ExtraBold"/>
                <a:cs typeface="Sofia Sans Extra Condensed ExtraBold"/>
              </a:rPr>
              <a:t>Is this still a long-term hold?</a:t>
            </a:r>
            <a:endParaRPr lang="en-AU" sz="2200" dirty="0"/>
          </a:p>
        </p:txBody>
      </p:sp>
      <p:sp>
        <p:nvSpPr>
          <p:cNvPr id="7" name="disclaimer"/>
          <p:cNvSpPr>
            <a:spLocks noGrp="1"/>
          </p:cNvSpPr>
          <p:nvPr>
            <p:ph type="body" idx="15" sz="quarter"/>
          </p:nvPr>
        </p:nvSpPr>
        <p:spPr>
          <a:xfrm>
            <a:off x="365760" y="3794760"/>
            <a:ext cx="7132320" cy="365760"/>
          </a:xfrm>
        </p:spPr>
        <p:txBody>
          <a:bodyPr wrap="square" lIns="0" tIns="0" rIns="0" bIns="0" anchor="t" anchorCtr="0" rtlCol="0">
            <a:noAutofit/>
          </a:bodyPr>
          <a:lstStyle/>
          <a:p>
            <a:pPr marL="0" indent="0" algn="l">
              <a:lnSpc>
                <a:spcPct val="115000"/>
              </a:lnSpc>
              <a:spcBef>
                <a:spcPts val="0"/>
              </a:spcBef>
              <a:buNone/>
            </a:pPr>
            <a:r>
              <a:rPr lang="en-AU" sz="700" b="0" i="0" dirty="0">
                <a:solidFill>
                  <a:srgbClr val="D9D9D9"/>
                </a:solidFill>
                <a:latin typeface="Montserrat Medium"/>
                <a:ea typeface="Montserrat Medium"/>
                <a:cs typeface="Montserrat Medium"/>
              </a:rPr>
              <a:t>General information only. Consider obtaining advice from an appropriately qualified professional.</a:t>
            </a:r>
            <a:endParaRPr lang="en-AU" sz="700" dirty="0"/>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228600"/>
            <a:ext cx="8412480" cy="685800"/>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Five Things to Review This Week</a:t>
            </a:r>
            <a:endParaRPr lang="en-AU" sz="4500" dirty="0"/>
          </a:p>
        </p:txBody>
      </p:sp>
      <p:sp>
        <p:nvSpPr>
          <p:cNvPr id="3" name="label1"/>
          <p:cNvSpPr>
            <a:spLocks noGrp="1"/>
          </p:cNvSpPr>
          <p:nvPr>
            <p:ph type="body" idx="11" sz="quarter"/>
          </p:nvPr>
        </p:nvSpPr>
        <p:spPr>
          <a:xfrm>
            <a:off x="365760" y="1051560"/>
            <a:ext cx="8046720" cy="246888"/>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060F2B"/>
                </a:solidFill>
                <a:latin typeface="Montserrat"/>
                <a:ea typeface="Montserrat"/>
                <a:cs typeface="Montserrat"/>
              </a:rPr>
              <a:t>Repayments</a:t>
            </a:r>
            <a:endParaRPr lang="en-AU" sz="1200" dirty="0"/>
          </a:p>
        </p:txBody>
      </p:sp>
      <p:sp>
        <p:nvSpPr>
          <p:cNvPr id="4" name="detail1"/>
          <p:cNvSpPr>
            <a:spLocks noGrp="1"/>
          </p:cNvSpPr>
          <p:nvPr>
            <p:ph type="body" idx="12" sz="quarter"/>
          </p:nvPr>
        </p:nvSpPr>
        <p:spPr>
          <a:xfrm>
            <a:off x="365760" y="1298448"/>
            <a:ext cx="8046720" cy="246888"/>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Could each loan stay manageable if rates rise again?</a:t>
            </a:r>
            <a:endParaRPr lang="en-AU" sz="1100" dirty="0"/>
          </a:p>
        </p:txBody>
      </p:sp>
      <p:sp>
        <p:nvSpPr>
          <p:cNvPr id="5" name="label2"/>
          <p:cNvSpPr>
            <a:spLocks noGrp="1"/>
          </p:cNvSpPr>
          <p:nvPr>
            <p:ph type="body" idx="13" sz="quarter"/>
          </p:nvPr>
        </p:nvSpPr>
        <p:spPr>
          <a:xfrm>
            <a:off x="365760" y="1645920"/>
            <a:ext cx="8046720" cy="246888"/>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060F2B"/>
                </a:solidFill>
                <a:latin typeface="Montserrat"/>
                <a:ea typeface="Montserrat"/>
                <a:cs typeface="Montserrat"/>
              </a:rPr>
              <a:t>Buffers</a:t>
            </a:r>
            <a:endParaRPr lang="en-AU" sz="1200" dirty="0"/>
          </a:p>
        </p:txBody>
      </p:sp>
      <p:sp>
        <p:nvSpPr>
          <p:cNvPr id="6" name="detail2"/>
          <p:cNvSpPr>
            <a:spLocks noGrp="1"/>
          </p:cNvSpPr>
          <p:nvPr>
            <p:ph type="body" idx="14" sz="quarter"/>
          </p:nvPr>
        </p:nvSpPr>
        <p:spPr>
          <a:xfrm>
            <a:off x="365760" y="1892808"/>
            <a:ext cx="8046720" cy="246888"/>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How many months of holding costs could you cover today?</a:t>
            </a:r>
            <a:endParaRPr lang="en-AU" sz="1100" dirty="0"/>
          </a:p>
        </p:txBody>
      </p:sp>
      <p:sp>
        <p:nvSpPr>
          <p:cNvPr id="7" name="label3"/>
          <p:cNvSpPr>
            <a:spLocks noGrp="1"/>
          </p:cNvSpPr>
          <p:nvPr>
            <p:ph type="body" idx="15" sz="quarter"/>
          </p:nvPr>
        </p:nvSpPr>
        <p:spPr>
          <a:xfrm>
            <a:off x="365760" y="2240280"/>
            <a:ext cx="8046720" cy="246888"/>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060F2B"/>
                </a:solidFill>
                <a:latin typeface="Montserrat"/>
                <a:ea typeface="Montserrat"/>
                <a:cs typeface="Montserrat"/>
              </a:rPr>
              <a:t>Loan structure</a:t>
            </a:r>
            <a:endParaRPr lang="en-AU" sz="1200" dirty="0"/>
          </a:p>
        </p:txBody>
      </p:sp>
      <p:sp>
        <p:nvSpPr>
          <p:cNvPr id="8" name="detail3"/>
          <p:cNvSpPr>
            <a:spLocks noGrp="1"/>
          </p:cNvSpPr>
          <p:nvPr>
            <p:ph type="body" idx="16" sz="quarter"/>
          </p:nvPr>
        </p:nvSpPr>
        <p:spPr>
          <a:xfrm>
            <a:off x="365760" y="2487168"/>
            <a:ext cx="8046720" cy="246888"/>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When did you last compare your rate and lender?</a:t>
            </a:r>
            <a:endParaRPr lang="en-AU" sz="1100" dirty="0"/>
          </a:p>
        </p:txBody>
      </p:sp>
      <p:sp>
        <p:nvSpPr>
          <p:cNvPr id="9" name="label4"/>
          <p:cNvSpPr>
            <a:spLocks noGrp="1"/>
          </p:cNvSpPr>
          <p:nvPr>
            <p:ph type="body" idx="17" sz="quarter"/>
          </p:nvPr>
        </p:nvSpPr>
        <p:spPr>
          <a:xfrm>
            <a:off x="365760" y="2834640"/>
            <a:ext cx="8046720" cy="246888"/>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060F2B"/>
                </a:solidFill>
                <a:latin typeface="Montserrat"/>
                <a:ea typeface="Montserrat"/>
                <a:cs typeface="Montserrat"/>
              </a:rPr>
              <a:t>Rental income</a:t>
            </a:r>
            <a:endParaRPr lang="en-AU" sz="1200" dirty="0"/>
          </a:p>
        </p:txBody>
      </p:sp>
      <p:sp>
        <p:nvSpPr>
          <p:cNvPr id="10" name="detail4"/>
          <p:cNvSpPr>
            <a:spLocks noGrp="1"/>
          </p:cNvSpPr>
          <p:nvPr>
            <p:ph type="body" idx="18" sz="quarter"/>
          </p:nvPr>
        </p:nvSpPr>
        <p:spPr>
          <a:xfrm>
            <a:off x="365760" y="3081528"/>
            <a:ext cx="8046720" cy="246888"/>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Is each rent in line with the market?</a:t>
            </a:r>
            <a:endParaRPr lang="en-AU" sz="1100" dirty="0"/>
          </a:p>
        </p:txBody>
      </p:sp>
      <p:sp>
        <p:nvSpPr>
          <p:cNvPr id="11" name="label5"/>
          <p:cNvSpPr>
            <a:spLocks noGrp="1"/>
          </p:cNvSpPr>
          <p:nvPr>
            <p:ph type="body" idx="19" sz="quarter"/>
          </p:nvPr>
        </p:nvSpPr>
        <p:spPr>
          <a:xfrm>
            <a:off x="365760" y="3429000"/>
            <a:ext cx="8046720" cy="246888"/>
          </a:xfrm>
        </p:spPr>
        <p:txBody>
          <a:bodyPr wrap="square" lIns="0" tIns="0" rIns="0" bIns="0" anchor="t" anchorCtr="0" rtlCol="0">
            <a:noAutofit/>
          </a:bodyPr>
          <a:lstStyle/>
          <a:p>
            <a:pPr marL="0" indent="0" algn="l">
              <a:lnSpc>
                <a:spcPct val="110000"/>
              </a:lnSpc>
              <a:spcBef>
                <a:spcPts val="0"/>
              </a:spcBef>
              <a:buNone/>
            </a:pPr>
            <a:r>
              <a:rPr lang="en-AU" sz="1200" b="1" i="0" dirty="0">
                <a:solidFill>
                  <a:srgbClr val="060F2B"/>
                </a:solidFill>
                <a:latin typeface="Montserrat"/>
                <a:ea typeface="Montserrat"/>
                <a:cs typeface="Montserrat"/>
              </a:rPr>
              <a:t>Your plan</a:t>
            </a:r>
            <a:endParaRPr lang="en-AU" sz="1200" dirty="0"/>
          </a:p>
        </p:txBody>
      </p:sp>
      <p:sp>
        <p:nvSpPr>
          <p:cNvPr id="12" name="detail5"/>
          <p:cNvSpPr>
            <a:spLocks noGrp="1"/>
          </p:cNvSpPr>
          <p:nvPr>
            <p:ph type="body" idx="20" sz="quarter"/>
          </p:nvPr>
        </p:nvSpPr>
        <p:spPr>
          <a:xfrm>
            <a:off x="365760" y="3675888"/>
            <a:ext cx="8046720" cy="246888"/>
          </a:xfrm>
        </p:spPr>
        <p:txBody>
          <a:bodyPr wrap="square" lIns="0" tIns="0" rIns="0" bIns="0" anchor="t" anchorCtr="0" rtlCol="0">
            <a:noAutofit/>
          </a:bodyPr>
          <a:lstStyle/>
          <a:p>
            <a:pPr marL="0" indent="0" algn="l">
              <a:lnSpc>
                <a:spcPct val="115000"/>
              </a:lnSpc>
              <a:spcBef>
                <a:spcPts val="0"/>
              </a:spcBef>
              <a:buNone/>
            </a:pPr>
            <a:r>
              <a:rPr lang="en-AU" sz="1100" b="0" i="1" dirty="0">
                <a:solidFill>
                  <a:srgbClr val="2D2B2C"/>
                </a:solidFill>
                <a:latin typeface="Montserrat Medium"/>
                <a:ea typeface="Montserrat Medium"/>
                <a:cs typeface="Montserrat Medium"/>
              </a:rPr>
              <a:t>Does each property still fit your long-term plan?</a:t>
            </a:r>
            <a:endParaRPr lang="en-AU" sz="1100" dirty="0"/>
          </a:p>
        </p:txBody>
      </p:sp>
      <p:sp>
        <p:nvSpPr>
          <p:cNvPr id="13" name="disclaimer"/>
          <p:cNvSpPr>
            <a:spLocks noGrp="1"/>
          </p:cNvSpPr>
          <p:nvPr>
            <p:ph type="body" idx="21" sz="quarter"/>
          </p:nvPr>
        </p:nvSpPr>
        <p:spPr>
          <a:xfrm>
            <a:off x="365760" y="4023360"/>
            <a:ext cx="8046720" cy="365760"/>
          </a:xfrm>
        </p:spPr>
        <p:txBody>
          <a:bodyPr wrap="square" lIns="0" tIns="0" rIns="0" bIns="0" anchor="t" anchorCtr="0" rtlCol="0">
            <a:noAutofit/>
          </a:bodyPr>
          <a:lstStyle/>
          <a:p>
            <a:pPr marL="0" indent="0" algn="l">
              <a:lnSpc>
                <a:spcPct val="115000"/>
              </a:lnSpc>
              <a:spcBef>
                <a:spcPts val="0"/>
              </a:spcBef>
              <a:buNone/>
            </a:pPr>
            <a:r>
              <a:rPr lang="en-AU" sz="700" b="0" i="0" dirty="0">
                <a:solidFill>
                  <a:srgbClr val="D9D9D9"/>
                </a:solidFill>
                <a:latin typeface="Montserrat Medium"/>
                <a:ea typeface="Montserrat Medium"/>
                <a:cs typeface="Montserrat Medium"/>
              </a:rPr>
              <a:t>General information only. Consider obtaining advice from an appropriately qualified professional.</a:t>
            </a:r>
            <a:endParaRPr lang="en-AU" sz="700" dirty="0"/>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411480"/>
            <a:ext cx="5852160" cy="1243584"/>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Builders Are Seeing</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Demand Soften</a:t>
            </a:r>
            <a:endParaRPr lang="en-AU" sz="4500" dirty="0"/>
          </a:p>
        </p:txBody>
      </p:sp>
      <p:sp>
        <p:nvSpPr>
          <p:cNvPr id="3" name="body"/>
          <p:cNvSpPr>
            <a:spLocks noGrp="1"/>
          </p:cNvSpPr>
          <p:nvPr>
            <p:ph type="body" idx="11" sz="quarter"/>
          </p:nvPr>
        </p:nvSpPr>
        <p:spPr>
          <a:xfrm>
            <a:off x="365760" y="1883664"/>
            <a:ext cx="6035040" cy="770001"/>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HIA new home sales, a leading indicator of dwelling demand, have </a:t>
            </a:r>
            <a:r>
              <a:rPr lang="en-AU" sz="1200" b="1" i="0" dirty="0">
                <a:solidFill>
                  <a:srgbClr val="060F2B"/>
                </a:solidFill>
                <a:latin typeface="Montserrat"/>
                <a:ea typeface="Montserrat"/>
                <a:cs typeface="Montserrat"/>
              </a:rPr>
              <a:t>declined materially</a:t>
            </a:r>
            <a:r>
              <a:rPr lang="en-AU" sz="1200" b="0" i="0" dirty="0">
                <a:solidFill>
                  <a:srgbClr val="060F2B"/>
                </a:solidFill>
                <a:latin typeface="Montserrat Medium"/>
                <a:ea typeface="Montserrat Medium"/>
                <a:cs typeface="Montserrat Medium"/>
              </a:rPr>
              <a:t>.</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Many builders report fewer </a:t>
            </a:r>
            <a:r>
              <a:rPr lang="en-AU" sz="1200" b="1" i="0" dirty="0">
                <a:solidFill>
                  <a:srgbClr val="060F2B"/>
                </a:solidFill>
                <a:latin typeface="Montserrat"/>
                <a:ea typeface="Montserrat"/>
                <a:cs typeface="Montserrat"/>
              </a:rPr>
              <a:t>enquiries and sales</a:t>
            </a:r>
            <a:r>
              <a:rPr lang="en-AU" sz="1200" b="0" i="0" dirty="0">
                <a:solidFill>
                  <a:srgbClr val="060F2B"/>
                </a:solidFill>
                <a:latin typeface="Montserrat Medium"/>
                <a:ea typeface="Montserrat Medium"/>
                <a:cs typeface="Montserrat Medium"/>
              </a:rPr>
              <a:t>.</a:t>
            </a:r>
            <a:endParaRPr lang="en-AU" sz="1200" dirty="0"/>
          </a:p>
        </p:txBody>
      </p:sp>
      <p:sp>
        <p:nvSpPr>
          <p:cNvPr id="4" name="conclusion"/>
          <p:cNvSpPr>
            <a:spLocks noGrp="1"/>
          </p:cNvSpPr>
          <p:nvPr>
            <p:ph type="body" idx="12" sz="quarter"/>
          </p:nvPr>
        </p:nvSpPr>
        <p:spPr>
          <a:xfrm>
            <a:off x="365760" y="2836545"/>
            <a:ext cx="6035040" cy="1506855"/>
          </a:xfrm>
        </p:spPr>
        <p:txBody>
          <a:bodyPr wrap="square" lIns="0" tIns="0" rIns="0" bIns="0" anchor="t" anchorCtr="0" rtlCol="0">
            <a:noAutofit/>
          </a:bodyPr>
          <a:lstStyle/>
          <a:p>
            <a:pPr marL="0" indent="0" algn="l">
              <a:lnSpc>
                <a:spcPct val="115000"/>
              </a:lnSpc>
              <a:spcBef>
                <a:spcPts val="0"/>
              </a:spcBef>
              <a:buNone/>
            </a:pPr>
            <a:r>
              <a:rPr lang="en-AU" sz="1400" b="1" i="0" dirty="0">
                <a:solidFill>
                  <a:srgbClr val="BFA536"/>
                </a:solidFill>
                <a:latin typeface="Montserrat"/>
                <a:ea typeface="Montserrat"/>
                <a:cs typeface="Montserrat"/>
              </a:rPr>
              <a:t>Dwelling investment was much stronger than expected in the first half of 2026, but leading indicators have started to soften.</a:t>
            </a:r>
            <a:endParaRPr lang="en-AU" sz="1400" dirty="0"/>
          </a:p>
        </p:txBody>
      </p:sp>
      <p:sp>
        <p:nvSpPr>
          <p:cNvPr id="5" name="source"/>
          <p:cNvSpPr>
            <a:spLocks noGrp="1"/>
          </p:cNvSpPr>
          <p:nvPr>
            <p:ph type="body" idx="1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Statement on Monetary Policy, November 2026 (HIA and RBA liaison).</a:t>
            </a:r>
            <a:endParaRPr lang="en-AU" sz="600" dirty="0"/>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365760" y="411480"/>
            <a:ext cx="5852160" cy="1243584"/>
          </a:xfrm>
        </p:spPr>
        <p:txBody>
          <a:bodyPr wrap="square" lIns="0" tIns="0" rIns="0" bIns="0" anchor="t" anchorCtr="0" rtlCol="0">
            <a:noAutofit/>
          </a:bodyPr>
          <a:lstStyle/>
          <a:p>
            <a:pPr marL="0" indent="0" algn="l">
              <a:lnSpc>
                <a:spcPct val="88000"/>
              </a:lnSpc>
              <a:spcBef>
                <a:spcPts val="0"/>
              </a:spcBef>
              <a:buNone/>
            </a:pPr>
            <a:r>
              <a:rPr lang="en-AU" sz="4500" b="0" i="0" dirty="0">
                <a:solidFill>
                  <a:srgbClr val="060F2B"/>
                </a:solidFill>
                <a:latin typeface="Sofia Sans Extra Condensed ExtraBold"/>
                <a:ea typeface="Sofia Sans Extra Condensed ExtraBold"/>
                <a:cs typeface="Sofia Sans Extra Condensed ExtraBold"/>
              </a:rPr>
              <a:t>Investors Have Equity</a:t>
            </a:r>
            <a:br>
              <a:rPr lang="en-AU" sz="4500" b="0" i="0" dirty="0">
                <a:solidFill>
                  <a:srgbClr val="060F2B"/>
                </a:solidFill>
                <a:latin typeface="Sofia Sans Extra Condensed ExtraBold"/>
                <a:ea typeface="Sofia Sans Extra Condensed ExtraBold"/>
                <a:cs typeface="Sofia Sans Extra Condensed ExtraBold"/>
              </a:rPr>
            </a:br>
            <a:r>
              <a:rPr lang="en-AU" sz="4500" b="0" i="0" dirty="0">
                <a:solidFill>
                  <a:srgbClr val="060F2B"/>
                </a:solidFill>
                <a:latin typeface="Sofia Sans Extra Condensed ExtraBold"/>
                <a:ea typeface="Sofia Sans Extra Condensed ExtraBold"/>
                <a:cs typeface="Sofia Sans Extra Condensed ExtraBold"/>
              </a:rPr>
              <a:t>on Their Side</a:t>
            </a:r>
            <a:endParaRPr lang="en-AU" sz="4500" dirty="0"/>
          </a:p>
        </p:txBody>
      </p:sp>
      <p:sp>
        <p:nvSpPr>
          <p:cNvPr id="3" name="body"/>
          <p:cNvSpPr>
            <a:spLocks noGrp="1"/>
          </p:cNvSpPr>
          <p:nvPr>
            <p:ph type="body" idx="11" sz="quarter"/>
          </p:nvPr>
        </p:nvSpPr>
        <p:spPr>
          <a:xfrm>
            <a:off x="365760" y="1883664"/>
            <a:ext cx="6035040" cy="989076"/>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Like other borrowers, most investors have </a:t>
            </a:r>
            <a:r>
              <a:rPr lang="en-AU" sz="1200" b="1" i="0" dirty="0">
                <a:solidFill>
                  <a:srgbClr val="060F2B"/>
                </a:solidFill>
                <a:latin typeface="Montserrat"/>
                <a:ea typeface="Montserrat"/>
                <a:cs typeface="Montserrat"/>
              </a:rPr>
              <a:t>considerable equity</a:t>
            </a:r>
            <a:r>
              <a:rPr lang="en-AU" sz="1200" b="0" i="0" dirty="0">
                <a:solidFill>
                  <a:srgbClr val="060F2B"/>
                </a:solidFill>
                <a:latin typeface="Montserrat Medium"/>
                <a:ea typeface="Montserrat Medium"/>
                <a:cs typeface="Montserrat Medium"/>
              </a:rPr>
              <a:t> in their properties.</a:t>
            </a:r>
            <a:endParaRPr lang="en-AU" sz="1200" dirty="0"/>
          </a:p>
          <a:p>
            <a:pPr marL="0" indent="0" algn="l">
              <a:lnSpc>
                <a:spcPct val="115000"/>
              </a:lnSpc>
              <a:spcBef>
                <a:spcPts val="600"/>
              </a:spcBef>
              <a:buNone/>
            </a:pPr>
            <a:r>
              <a:rPr lang="en-AU" sz="1200" b="0" i="0" dirty="0">
                <a:solidFill>
                  <a:srgbClr val="060F2B"/>
                </a:solidFill>
                <a:latin typeface="Montserrat Medium"/>
                <a:ea typeface="Montserrat Medium"/>
                <a:cs typeface="Montserrat Medium"/>
              </a:rPr>
              <a:t>Compared with owner-occupiers, investors have historically had </a:t>
            </a:r>
            <a:r>
              <a:rPr lang="en-AU" sz="1200" b="1" i="0" dirty="0">
                <a:solidFill>
                  <a:srgbClr val="060F2B"/>
                </a:solidFill>
                <a:latin typeface="Montserrat"/>
                <a:ea typeface="Montserrat"/>
                <a:cs typeface="Montserrat"/>
              </a:rPr>
              <a:t>lower arrears and default rates</a:t>
            </a:r>
            <a:r>
              <a:rPr lang="en-AU" sz="1200" b="0" i="0" dirty="0">
                <a:solidFill>
                  <a:srgbClr val="060F2B"/>
                </a:solidFill>
                <a:latin typeface="Montserrat Medium"/>
                <a:ea typeface="Montserrat Medium"/>
                <a:cs typeface="Montserrat Medium"/>
              </a:rPr>
              <a:t>.</a:t>
            </a:r>
            <a:endParaRPr lang="en-AU" sz="1200" dirty="0"/>
          </a:p>
        </p:txBody>
      </p:sp>
      <p:sp>
        <p:nvSpPr>
          <p:cNvPr id="4" name="conclusion"/>
          <p:cNvSpPr>
            <a:spLocks noGrp="1"/>
          </p:cNvSpPr>
          <p:nvPr>
            <p:ph type="body" idx="12" sz="quarter"/>
          </p:nvPr>
        </p:nvSpPr>
        <p:spPr>
          <a:xfrm>
            <a:off x="365760" y="3055620"/>
            <a:ext cx="6035040" cy="1287780"/>
          </a:xfrm>
        </p:spPr>
        <p:txBody>
          <a:bodyPr wrap="square" lIns="0" tIns="0" rIns="0" bIns="0" anchor="t" anchorCtr="0" rtlCol="0">
            <a:noAutofit/>
          </a:bodyPr>
          <a:lstStyle/>
          <a:p>
            <a:pPr marL="0" indent="0" algn="l">
              <a:lnSpc>
                <a:spcPct val="115000"/>
              </a:lnSpc>
              <a:spcBef>
                <a:spcPts val="0"/>
              </a:spcBef>
              <a:buNone/>
            </a:pPr>
            <a:r>
              <a:rPr lang="en-AU" sz="1400" b="1" i="0" dirty="0">
                <a:solidFill>
                  <a:srgbClr val="BFA536"/>
                </a:solidFill>
                <a:latin typeface="Montserrat"/>
                <a:ea typeface="Montserrat"/>
                <a:cs typeface="Montserrat"/>
              </a:rPr>
              <a:t>Equity and buffers buy time. Use it to plan, not to panic.</a:t>
            </a:r>
            <a:endParaRPr lang="en-AU" sz="1400" dirty="0"/>
          </a:p>
        </p:txBody>
      </p:sp>
      <p:sp>
        <p:nvSpPr>
          <p:cNvPr id="5" name="source"/>
          <p:cNvSpPr>
            <a:spLocks noGrp="1"/>
          </p:cNvSpPr>
          <p:nvPr>
            <p:ph type="body" idx="13" sz="quarter"/>
          </p:nvPr>
        </p:nvSpPr>
        <p:spPr>
          <a:xfrm>
            <a:off x="128016" y="4443984"/>
            <a:ext cx="6583680" cy="219456"/>
          </a:xfrm>
        </p:spPr>
        <p:txBody>
          <a:bodyPr wrap="square" lIns="0" tIns="0" rIns="0" bIns="0" anchor="b" anchorCtr="0" rtlCol="0">
            <a:noAutofit/>
          </a:bodyPr>
          <a:lstStyle/>
          <a:p>
            <a:pPr marL="0" indent="0" algn="l">
              <a:lnSpc>
                <a:spcPct val="110000"/>
              </a:lnSpc>
              <a:spcBef>
                <a:spcPts val="0"/>
              </a:spcBef>
              <a:buNone/>
            </a:pPr>
            <a:r>
              <a:rPr lang="en-AU" sz="600" b="0" i="0" dirty="0">
                <a:solidFill>
                  <a:srgbClr val="D9D9D9"/>
                </a:solidFill>
                <a:latin typeface="Montserrat"/>
                <a:ea typeface="Montserrat"/>
                <a:cs typeface="Montserrat"/>
              </a:rPr>
              <a:t>Source: Reserve Bank of Australia, Financial Stability Review, October 2026.</a:t>
            </a:r>
            <a:endParaRPr lang="en-AU" sz="600" dirty="0"/>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headline"/>
          <p:cNvSpPr>
            <a:spLocks noGrp="1"/>
          </p:cNvSpPr>
          <p:nvPr>
            <p:ph type="body" idx="10" sz="quarter"/>
          </p:nvPr>
        </p:nvSpPr>
        <p:spPr>
          <a:xfrm>
            <a:off x="411480" y="502920"/>
            <a:ext cx="8321040" cy="2834640"/>
          </a:xfrm>
        </p:spPr>
        <p:txBody>
          <a:bodyPr wrap="square" lIns="0" tIns="0" rIns="0" bIns="0" anchor="b" anchorCtr="0" rtlCol="0">
            <a:noAutofit/>
          </a:bodyPr>
          <a:lstStyle/>
          <a:p>
            <a:pPr marL="0" indent="0" algn="l">
              <a:lnSpc>
                <a:spcPct val="88000"/>
              </a:lnSpc>
              <a:spcBef>
                <a:spcPts val="0"/>
              </a:spcBef>
              <a:buNone/>
            </a:pPr>
            <a:r>
              <a:rPr lang="en-AU" sz="7000" b="0" i="0" dirty="0">
                <a:solidFill>
                  <a:srgbClr val="060F2B"/>
                </a:solidFill>
                <a:latin typeface="Sofia Sans Extra Condensed ExtraBold"/>
                <a:ea typeface="Sofia Sans Extra Condensed ExtraBold"/>
                <a:cs typeface="Sofia Sans Extra Condensed ExtraBold"/>
              </a:rPr>
              <a:t>Rates are rising.</a:t>
            </a:r>
            <a:br>
              <a:rPr lang="en-AU" sz="7000" b="0" i="0" dirty="0">
                <a:solidFill>
                  <a:srgbClr val="060F2B"/>
                </a:solidFill>
                <a:latin typeface="Sofia Sans Extra Condensed ExtraBold"/>
                <a:ea typeface="Sofia Sans Extra Condensed ExtraBold"/>
                <a:cs typeface="Sofia Sans Extra Condensed ExtraBold"/>
              </a:rPr>
            </a:br>
            <a:r>
              <a:rPr lang="en-AU" sz="7000" b="0" i="0" dirty="0">
                <a:solidFill>
                  <a:srgbClr val="060F2B"/>
                </a:solidFill>
                <a:latin typeface="Sofia Sans Extra Condensed ExtraBold"/>
                <a:ea typeface="Sofia Sans Extra Condensed ExtraBold"/>
                <a:cs typeface="Sofia Sans Extra Condensed ExtraBold"/>
              </a:rPr>
              <a:t>The plan </a:t>
            </a:r>
            <a:r>
              <a:rPr lang="en-AU" sz="7000" b="0" i="0" dirty="0">
                <a:solidFill>
                  <a:srgbClr val="BFA536"/>
                </a:solidFill>
                <a:latin typeface="Sofia Sans Extra Condensed ExtraBold"/>
                <a:ea typeface="Sofia Sans Extra Condensed ExtraBold"/>
                <a:cs typeface="Sofia Sans Extra Condensed ExtraBold"/>
              </a:rPr>
              <a:t>still matters most.</a:t>
            </a:r>
            <a:endParaRPr lang="en-AU" sz="7000" dirty="0"/>
          </a:p>
        </p:txBody>
      </p:sp>
      <p:sp>
        <p:nvSpPr>
          <p:cNvPr id="3" name="body"/>
          <p:cNvSpPr>
            <a:spLocks noGrp="1"/>
          </p:cNvSpPr>
          <p:nvPr>
            <p:ph type="body" idx="11" sz="quarter"/>
          </p:nvPr>
        </p:nvSpPr>
        <p:spPr>
          <a:xfrm>
            <a:off x="411480" y="3474720"/>
            <a:ext cx="6583680" cy="640080"/>
          </a:xfrm>
        </p:spPr>
        <p:txBody>
          <a:bodyPr wrap="square" lIns="0" tIns="0" rIns="0" bIns="0" anchor="t" anchorCtr="0" rtlCol="0">
            <a:noAutofit/>
          </a:bodyPr>
          <a:lstStyle/>
          <a:p>
            <a:pPr marL="0" indent="0" algn="l">
              <a:lnSpc>
                <a:spcPct val="115000"/>
              </a:lnSpc>
              <a:spcBef>
                <a:spcPts val="0"/>
              </a:spcBef>
              <a:buNone/>
            </a:pPr>
            <a:r>
              <a:rPr lang="en-AU" sz="1200" b="0" i="0" dirty="0">
                <a:solidFill>
                  <a:srgbClr val="060F2B"/>
                </a:solidFill>
                <a:latin typeface="Montserrat Medium"/>
                <a:ea typeface="Montserrat Medium"/>
                <a:cs typeface="Montserrat Medium"/>
              </a:rPr>
              <a:t>Know your numbers now, so a higher rate is a cost you planned for, not a shock.</a:t>
            </a:r>
            <a:endParaRPr lang="en-AU" sz="1200" dirty="0"/>
          </a:p>
        </p:txBody>
      </p:sp>
    </p:spTree>
  </p:cSld>
  <p:clrMapOvr>
    <a:masterClrMapping/>
  </p:clrMapOvr>
</p:sld>
</file>

<file path=ppt/theme/theme1.xml><?xml version="1.0" encoding="utf-8"?>
<a:theme xmlns:a="http://schemas.openxmlformats.org/drawingml/2006/main" name="Positive Property">
  <a:themeElements>
    <a:clrScheme name="Positive Property">
      <a:dk1>
        <a:srgbClr val="060F2B"/>
      </a:dk1>
      <a:lt1>
        <a:srgbClr val="FFFFFF"/>
      </a:lt1>
      <a:dk2>
        <a:srgbClr val="2D2B2C"/>
      </a:dk2>
      <a:lt2>
        <a:srgbClr val="F4F4F2"/>
      </a:lt2>
      <a:accent1>
        <a:srgbClr val="BFA536"/>
      </a:accent1>
      <a:accent2>
        <a:srgbClr val="060F2B"/>
      </a:accent2>
      <a:accent3>
        <a:srgbClr val="C00000"/>
      </a:accent3>
      <a:accent4>
        <a:srgbClr val="2D2B2C"/>
      </a:accent4>
      <a:accent5>
        <a:srgbClr val="8A8F9C"/>
      </a:accent5>
      <a:accent6>
        <a:srgbClr val="D9D9D9"/>
      </a:accent6>
      <a:hlink>
        <a:srgbClr val="BFA536"/>
      </a:hlink>
      <a:folHlink>
        <a:srgbClr val="2D2B2C"/>
      </a:folHlink>
    </a:clrScheme>
    <a:fontScheme name="Positive Property">
      <a:majorFont>
        <a:latin typeface="Sofia Sans Extra Condensed ExtraBold"/>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ontserra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Rates Are Rising Again: Is Your Portfolio Ready?</dc:title>
  <dc:subject/>
  <dc:creator>Positive Property</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