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Open with the decision itself, then hand to George: what a split board tells us about the next move. The chart shows the path up to the previous meeting; this week's rise is not on it yet.</a:t>
            </a:r>
          </a:p>
          <a:p/>
          <a:p>
            <a:r>
              <a:t>Register: R01, R02, R03, R04</a:t>
            </a:r>
          </a:p>
          <a:p>
            <a:r>
              <a:t>Sources:</a:t>
            </a:r>
          </a:p>
          <a:p>
            <a:r>
              <a:t>S1 Reserve Bank of Australia, Statement by the Monetary Policy Board: Monetary Policy Decision, 2026-11-03: https://www.rba.gov.au/media-releases/2026/mr-26-30.html</a:t>
            </a:r>
          </a:p>
          <a:p>
            <a:r>
              <a:t>S3 Reserve Bank of Australia, Chart Pack, November 2026, 2026-11-04: https://www.rba.gov.au/chart-pack/pdf/chart-pack.pdf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Monthly CPI, original terms. Seasonally adjusted it was 4.4%.</a:t>
            </a:r>
          </a:p>
          <a:p/>
          <a:p>
            <a:r>
              <a:t>Register: R05, R06, R12</a:t>
            </a:r>
          </a:p>
          <a:p>
            <a:r>
              <a:t>Sources:</a:t>
            </a:r>
          </a:p>
          <a:p>
            <a:r>
              <a:t>S2 Australian Bureau of Statistics, Consumer Price Index, Australia, September 2026, 2026-10-28: https://www.abs.gov.au/statistics/economy/price-indexes-and-inflation/consumer-price-index-australia/latest-release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Register: R07, R08, R09, R13</a:t>
            </a:r>
          </a:p>
          <a:p>
            <a:r>
              <a:t>Sources:</a:t>
            </a:r>
          </a:p>
          <a:p>
            <a:r>
              <a:t>S2 Australian Bureau of Statistics, Consumer Price Index, Australia, September 2026, 2026-10-28: https://www.abs.gov.au/statistics/economy/price-indexes-and-inflation/consumer-price-index-australia/latest-release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Register: R10</a:t>
            </a:r>
          </a:p>
          <a:p>
            <a:r>
              <a:t>Sources:</a:t>
            </a:r>
          </a:p>
          <a:p>
            <a:r>
              <a:t>S1 Reserve Bank of Australia, Statement by the Monetary Policy Board: Monetary Policy Decision, 2026-11-03: https://www.rba.gov.au/media-releases/2026/mr-26-30.html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 showMasterSp="0">
  <p:cSld name="sotn-title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body" sz="quarter" idx="10" hasCustomPrompt="1"/>
          </p:nvPr>
        </p:nvSpPr>
        <p:spPr>
          <a:xfrm>
            <a:off x="484632" y="1417320"/>
            <a:ext cx="8138160" cy="1051560"/>
          </a:xfrm>
          <a:prstGeom prst="rect">
            <a:avLst/>
          </a:prstGeom>
          <a:noFill/>
        </p:spPr>
        <p:txBody>
          <a:bodyPr wrap="square" lIns="0" tIns="0" rIns="0" bIns="0" anchor="b" anchorCtr="0" rtlCol="0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7500" b="0" i="0" dirty="0">
                <a:solidFill>
                  <a:srgbClr val="FFFFFF"/>
                </a:solidFill>
                <a:latin typeface="Sofia Sans Extra Condensed ExtraBold"/>
                <a:ea typeface="Sofia Sans Extra Condensed ExtraBold"/>
                <a:cs typeface="Sofia Sans Extra Condensed ExtraBold"/>
              </a:defRPr>
            </a:lvl1pPr>
          </a:lstStyle>
          <a:p>
            <a:r>
              <a:rPr lang="en-AU" dirty="0"/>
              <a:t>STATE OF THE NATION</a:t>
            </a:r>
          </a:p>
        </p:txBody>
      </p:sp>
      <p:sp>
        <p:nvSpPr>
          <p:cNvPr id="3" name="subtitle"/>
          <p:cNvSpPr>
            <a:spLocks noGrp="1"/>
          </p:cNvSpPr>
          <p:nvPr>
            <p:ph type="body" sz="quarter" idx="11" hasCustomPrompt="1"/>
          </p:nvPr>
        </p:nvSpPr>
        <p:spPr>
          <a:xfrm>
            <a:off x="484632" y="2560320"/>
            <a:ext cx="8138160" cy="731520"/>
          </a:xfrm>
          <a:prstGeom prst="rect">
            <a:avLst/>
          </a:prstGeom>
          <a:noFill/>
        </p:spPr>
        <p:txBody>
          <a:bodyPr wrap="square" lIns="0" tIns="0" rIns="0" bIns="0" anchor="t" anchorCtr="0" rtlCol="0">
            <a:noAutofit/>
          </a:bodyPr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400" b="0" i="1" dirty="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</a:defRPr>
            </a:lvl1pPr>
          </a:lstStyle>
          <a:p>
            <a:r>
              <a:rPr lang="en-AU" dirty="0"/>
              <a:t>What's happening in Australia and what it means
for property owners and investors</a:t>
            </a:r>
          </a:p>
        </p:txBody>
      </p:sp>
      <p:sp>
        <p:nvSpPr>
          <p:cNvPr id="4" name="byline"/>
          <p:cNvSpPr>
            <a:spLocks noGrp="1"/>
          </p:cNvSpPr>
          <p:nvPr>
            <p:ph type="body" sz="quarter" idx="12" hasCustomPrompt="1"/>
          </p:nvPr>
        </p:nvSpPr>
        <p:spPr>
          <a:xfrm>
            <a:off x="512064" y="3931920"/>
            <a:ext cx="8138160" cy="365760"/>
          </a:xfrm>
          <a:prstGeom prst="rect">
            <a:avLst/>
          </a:prstGeom>
          <a:noFill/>
        </p:spPr>
        <p:txBody>
          <a:bodyPr wrap="square" lIns="0" tIns="0" rIns="0" bIns="0" anchor="t" anchorCtr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 b="1" i="0" dirty="0">
                <a:solidFill>
                  <a:srgbClr val="F4F4F2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r>
              <a:rPr lang="en-AU" dirty="0"/>
              <a:t>by George Markoski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-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rt"/>
          <p:cNvSpPr>
            <a:spLocks noGrp="1"/>
          </p:cNvSpPr>
          <p:nvPr>
            <p:ph type="pic" sz="quarter" idx="10" hasCustomPrompt="1"/>
          </p:nvPr>
        </p:nvSpPr>
        <p:spPr>
          <a:xfrm>
            <a:off x="228600" y="228600"/>
            <a:ext cx="5349240" cy="4114800"/>
          </a:xfrm>
          <a:prstGeom prst="rect">
            <a:avLst/>
          </a:prstGeom>
        </p:spPr>
        <p:txBody>
          <a:bodyPr wrap="square" lIns="0" tIns="0" rIns="0" bIns="0" anchor="ctr" anchorCtr="0" rtlCol="0">
            <a:noAutofit/>
          </a:bodyPr>
          <a:lstStyle>
            <a:lvl1pPr marL="0" indent="0" algn="ctr">
              <a:buNone/>
              <a:defRPr sz="1000">
                <a:solidFill>
                  <a:srgbClr val="9A9A9A"/>
                </a:solidFill>
              </a:defRPr>
            </a:lvl1pPr>
          </a:lstStyle>
          <a:p>
            <a:r>
              <a:rPr lang="en-AU" dirty="0"/>
              <a:t>chart (original from the source)</a:t>
            </a:r>
          </a:p>
        </p:txBody>
      </p:sp>
      <p:sp>
        <p:nvSpPr>
          <p:cNvPr id="3" name="headline"/>
          <p:cNvSpPr>
            <a:spLocks noGrp="1"/>
          </p:cNvSpPr>
          <p:nvPr>
            <p:ph type="body" sz="quarter" idx="11" hasCustomPrompt="1"/>
          </p:nvPr>
        </p:nvSpPr>
        <p:spPr>
          <a:xfrm>
            <a:off x="5760720" y="228600"/>
            <a:ext cx="3017520" cy="2468880"/>
          </a:xfrm>
          <a:prstGeom prst="rect">
            <a:avLst/>
          </a:prstGeom>
          <a:noFill/>
        </p:spPr>
        <p:txBody>
          <a:bodyPr wrap="square" lIns="0" tIns="0" rIns="0" bIns="0" anchor="t" anchorCtr="0" rtlCol="0">
            <a:noAutofit/>
          </a:bodyPr>
          <a:lstStyle>
            <a:lvl1pPr marL="0" indent="0" algn="l">
              <a:lnSpc>
                <a:spcPct val="88000"/>
              </a:lnSpc>
              <a:spcBef>
                <a:spcPts val="0"/>
              </a:spcBef>
              <a:buNone/>
              <a:defRPr sz="4500" b="0" i="0" dirty="0">
                <a:solidFill>
                  <a:srgbClr val="060F2B"/>
                </a:solidFill>
                <a:latin typeface="Sofia Sans Extra Condensed ExtraBold"/>
                <a:ea typeface="Sofia Sans Extra Condensed ExtraBold"/>
                <a:cs typeface="Sofia Sans Extra Condensed ExtraBold"/>
              </a:defRPr>
            </a:lvl1pPr>
          </a:lstStyle>
          <a:p>
            <a:r>
              <a:rPr lang="en-AU" dirty="0"/>
              <a:t>Headline</a:t>
            </a:r>
          </a:p>
        </p:txBody>
      </p:sp>
      <p:sp>
        <p:nvSpPr>
          <p:cNvPr id="4" name="body"/>
          <p:cNvSpPr>
            <a:spLocks noGrp="1"/>
          </p:cNvSpPr>
          <p:nvPr>
            <p:ph type="body" sz="quarter" idx="12" hasCustomPrompt="1"/>
          </p:nvPr>
        </p:nvSpPr>
        <p:spPr>
          <a:xfrm>
            <a:off x="5760720" y="822960"/>
            <a:ext cx="3017520" cy="3520440"/>
          </a:xfrm>
          <a:prstGeom prst="rect">
            <a:avLst/>
          </a:prstGeom>
          <a:noFill/>
        </p:spPr>
        <p:txBody>
          <a:bodyPr wrap="square" lIns="0" tIns="0" rIns="0" bIns="0" anchor="t" anchorCtr="0" rtlCol="0">
            <a:noAutofit/>
          </a:bodyPr>
          <a:lstStyle>
            <a:lvl1pPr marL="0" indent="0" algn="l">
              <a:lnSpc>
                <a:spcPct val="115000"/>
              </a:lnSpc>
              <a:spcBef>
                <a:spcPts val="0"/>
              </a:spcBef>
              <a:buNone/>
              <a:defRPr sz="1200" b="0" i="0" dirty="0">
                <a:solidFill>
                  <a:srgbClr val="060F2B"/>
                </a:solidFill>
                <a:latin typeface="Montserrat Medium"/>
                <a:ea typeface="Montserrat Medium"/>
                <a:cs typeface="Montserrat Medium"/>
              </a:defRPr>
            </a:lvl1pPr>
          </a:lstStyle>
          <a:p>
            <a:r>
              <a:rPr lang="en-AU" dirty="0"/>
              <a:t>Body</a:t>
            </a:r>
          </a:p>
        </p:txBody>
      </p:sp>
      <p:sp>
        <p:nvSpPr>
          <p:cNvPr id="5" name="source"/>
          <p:cNvSpPr>
            <a:spLocks noGrp="1"/>
          </p:cNvSpPr>
          <p:nvPr>
            <p:ph type="body" sz="quarter" idx="13" hasCustomPrompt="1"/>
          </p:nvPr>
        </p:nvSpPr>
        <p:spPr>
          <a:xfrm>
            <a:off x="128016" y="4443984"/>
            <a:ext cx="6583680" cy="219456"/>
          </a:xfrm>
          <a:prstGeom prst="rect">
            <a:avLst/>
          </a:prstGeom>
          <a:noFill/>
        </p:spPr>
        <p:txBody>
          <a:bodyPr wrap="square" lIns="0" tIns="0" rIns="0" bIns="0" anchor="b" anchorCtr="0" rtlCol="0">
            <a:no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None/>
              <a:defRPr sz="600" b="0" i="0" dirty="0">
                <a:solidFill>
                  <a:srgbClr val="D9D9D9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r>
              <a:rPr lang="en-AU" dirty="0"/>
              <a:t>Source: publisher, “title”, date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-left-s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rt"/>
          <p:cNvSpPr>
            <a:spLocks noGrp="1"/>
          </p:cNvSpPr>
          <p:nvPr>
            <p:ph type="pic" sz="quarter" idx="10" hasCustomPrompt="1"/>
          </p:nvPr>
        </p:nvSpPr>
        <p:spPr>
          <a:xfrm>
            <a:off x="228600" y="228600"/>
            <a:ext cx="5349240" cy="4114800"/>
          </a:xfrm>
          <a:prstGeom prst="rect">
            <a:avLst/>
          </a:prstGeom>
        </p:spPr>
        <p:txBody>
          <a:bodyPr wrap="square" lIns="0" tIns="0" rIns="0" bIns="0" anchor="ctr" anchorCtr="0" rtlCol="0">
            <a:noAutofit/>
          </a:bodyPr>
          <a:lstStyle>
            <a:lvl1pPr marL="0" indent="0" algn="ctr">
              <a:buNone/>
              <a:defRPr sz="1000">
                <a:solidFill>
                  <a:srgbClr val="9A9A9A"/>
                </a:solidFill>
              </a:defRPr>
            </a:lvl1pPr>
          </a:lstStyle>
          <a:p>
            <a:r>
              <a:rPr lang="en-AU" dirty="0"/>
              <a:t>chart (original from the source)</a:t>
            </a:r>
          </a:p>
        </p:txBody>
      </p:sp>
      <p:sp>
        <p:nvSpPr>
          <p:cNvPr id="3" name="headline"/>
          <p:cNvSpPr>
            <a:spLocks noGrp="1"/>
          </p:cNvSpPr>
          <p:nvPr>
            <p:ph type="body" sz="quarter" idx="11" hasCustomPrompt="1"/>
          </p:nvPr>
        </p:nvSpPr>
        <p:spPr>
          <a:xfrm>
            <a:off x="5760720" y="228600"/>
            <a:ext cx="3017520" cy="2468880"/>
          </a:xfrm>
          <a:prstGeom prst="rect">
            <a:avLst/>
          </a:prstGeom>
          <a:noFill/>
        </p:spPr>
        <p:txBody>
          <a:bodyPr wrap="square" lIns="0" tIns="0" rIns="0" bIns="0" anchor="t" anchorCtr="0" rtlCol="0">
            <a:noAutofit/>
          </a:bodyPr>
          <a:lstStyle>
            <a:lvl1pPr marL="0" indent="0" algn="l">
              <a:lnSpc>
                <a:spcPct val="88000"/>
              </a:lnSpc>
              <a:spcBef>
                <a:spcPts val="0"/>
              </a:spcBef>
              <a:buNone/>
              <a:defRPr sz="4500" b="0" i="0" dirty="0">
                <a:solidFill>
                  <a:srgbClr val="060F2B"/>
                </a:solidFill>
                <a:latin typeface="Sofia Sans Extra Condensed ExtraBold"/>
                <a:ea typeface="Sofia Sans Extra Condensed ExtraBold"/>
                <a:cs typeface="Sofia Sans Extra Condensed ExtraBold"/>
              </a:defRPr>
            </a:lvl1pPr>
          </a:lstStyle>
          <a:p>
            <a:r>
              <a:rPr lang="en-AU" dirty="0"/>
              <a:t>Headline</a:t>
            </a:r>
          </a:p>
        </p:txBody>
      </p:sp>
      <p:sp>
        <p:nvSpPr>
          <p:cNvPr id="4" name="stat"/>
          <p:cNvSpPr>
            <a:spLocks noGrp="1"/>
          </p:cNvSpPr>
          <p:nvPr>
            <p:ph type="body" sz="quarter" idx="12" hasCustomPrompt="1"/>
          </p:nvPr>
        </p:nvSpPr>
        <p:spPr>
          <a:xfrm>
            <a:off x="5760720" y="822960"/>
            <a:ext cx="3017520" cy="2834640"/>
          </a:xfrm>
          <a:prstGeom prst="rect">
            <a:avLst/>
          </a:prstGeom>
          <a:noFill/>
        </p:spPr>
        <p:txBody>
          <a:bodyPr wrap="square" lIns="0" tIns="0" rIns="0" bIns="0" anchor="t" anchorCtr="0" rtlCol="0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4500" b="0" i="0" dirty="0">
                <a:solidFill>
                  <a:srgbClr val="060F2B"/>
                </a:solidFill>
                <a:latin typeface="Sofia Sans Extra Condensed ExtraBold"/>
                <a:ea typeface="Sofia Sans Extra Condensed ExtraBold"/>
                <a:cs typeface="Sofia Sans Extra Condensed ExtraBold"/>
              </a:defRPr>
            </a:lvl1pPr>
          </a:lstStyle>
          <a:p>
            <a:r>
              <a:rPr lang="en-AU" dirty="0"/>
              <a:t>Stat</a:t>
            </a:r>
          </a:p>
        </p:txBody>
      </p:sp>
      <p:sp>
        <p:nvSpPr>
          <p:cNvPr id="5" name="caption"/>
          <p:cNvSpPr>
            <a:spLocks noGrp="1"/>
          </p:cNvSpPr>
          <p:nvPr>
            <p:ph type="body" sz="quarter" idx="13" hasCustomPrompt="1"/>
          </p:nvPr>
        </p:nvSpPr>
        <p:spPr>
          <a:xfrm>
            <a:off x="5760720" y="1417320"/>
            <a:ext cx="2834640" cy="2926080"/>
          </a:xfrm>
          <a:prstGeom prst="rect">
            <a:avLst/>
          </a:prstGeom>
          <a:noFill/>
        </p:spPr>
        <p:txBody>
          <a:bodyPr wrap="square" lIns="0" tIns="0" rIns="0" bIns="0" anchor="t" anchorCtr="0" rtlCol="0">
            <a:noAutofit/>
          </a:bodyPr>
          <a:lstStyle>
            <a:lvl1pPr marL="0" indent="0" algn="l">
              <a:lnSpc>
                <a:spcPct val="115000"/>
              </a:lnSpc>
              <a:spcBef>
                <a:spcPts val="0"/>
              </a:spcBef>
              <a:buNone/>
              <a:defRPr sz="1100" b="0" i="1" dirty="0">
                <a:solidFill>
                  <a:srgbClr val="2D2B2C"/>
                </a:solidFill>
                <a:latin typeface="Montserrat Medium"/>
                <a:ea typeface="Montserrat Medium"/>
                <a:cs typeface="Montserrat Medium"/>
              </a:defRPr>
            </a:lvl1pPr>
          </a:lstStyle>
          <a:p>
            <a:r>
              <a:rPr lang="en-AU" dirty="0"/>
              <a:t>Caption</a:t>
            </a:r>
          </a:p>
        </p:txBody>
      </p:sp>
      <p:sp>
        <p:nvSpPr>
          <p:cNvPr id="6" name="source"/>
          <p:cNvSpPr>
            <a:spLocks noGrp="1"/>
          </p:cNvSpPr>
          <p:nvPr>
            <p:ph type="body" sz="quarter" idx="14" hasCustomPrompt="1"/>
          </p:nvPr>
        </p:nvSpPr>
        <p:spPr>
          <a:xfrm>
            <a:off x="128016" y="4443984"/>
            <a:ext cx="6583680" cy="219456"/>
          </a:xfrm>
          <a:prstGeom prst="rect">
            <a:avLst/>
          </a:prstGeom>
          <a:noFill/>
        </p:spPr>
        <p:txBody>
          <a:bodyPr wrap="square" lIns="0" tIns="0" rIns="0" bIns="0" anchor="b" anchorCtr="0" rtlCol="0">
            <a:no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None/>
              <a:defRPr sz="600" b="0" i="0" dirty="0">
                <a:solidFill>
                  <a:srgbClr val="D9D9D9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r>
              <a:rPr lang="en-AU" dirty="0"/>
              <a:t>Source: publisher, “title”, date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-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line"/>
          <p:cNvSpPr>
            <a:spLocks noGrp="1"/>
          </p:cNvSpPr>
          <p:nvPr>
            <p:ph type="body" sz="quarter" idx="10" hasCustomPrompt="1"/>
          </p:nvPr>
        </p:nvSpPr>
        <p:spPr>
          <a:xfrm>
            <a:off x="365760" y="228600"/>
            <a:ext cx="8412480" cy="1280160"/>
          </a:xfrm>
          <a:prstGeom prst="rect">
            <a:avLst/>
          </a:prstGeom>
          <a:noFill/>
        </p:spPr>
        <p:txBody>
          <a:bodyPr wrap="square" lIns="0" tIns="0" rIns="0" bIns="0" anchor="t" anchorCtr="0" rtlCol="0">
            <a:noAutofit/>
          </a:bodyPr>
          <a:lstStyle>
            <a:lvl1pPr marL="0" indent="0" algn="l">
              <a:lnSpc>
                <a:spcPct val="88000"/>
              </a:lnSpc>
              <a:spcBef>
                <a:spcPts val="0"/>
              </a:spcBef>
              <a:buNone/>
              <a:defRPr sz="4500" b="0" i="0" dirty="0">
                <a:solidFill>
                  <a:srgbClr val="060F2B"/>
                </a:solidFill>
                <a:latin typeface="Sofia Sans Extra Condensed ExtraBold"/>
                <a:ea typeface="Sofia Sans Extra Condensed ExtraBold"/>
                <a:cs typeface="Sofia Sans Extra Condensed ExtraBold"/>
              </a:defRPr>
            </a:lvl1pPr>
          </a:lstStyle>
          <a:p>
            <a:r>
              <a:rPr lang="en-AU" dirty="0"/>
              <a:t>Headline</a:t>
            </a:r>
          </a:p>
        </p:txBody>
      </p:sp>
      <p:sp>
        <p:nvSpPr>
          <p:cNvPr id="3" name="context"/>
          <p:cNvSpPr>
            <a:spLocks noGrp="1"/>
          </p:cNvSpPr>
          <p:nvPr>
            <p:ph type="body" sz="quarter" idx="11" hasCustomPrompt="1"/>
          </p:nvPr>
        </p:nvSpPr>
        <p:spPr>
          <a:xfrm>
            <a:off x="365760" y="868680"/>
            <a:ext cx="8412480" cy="1280160"/>
          </a:xfrm>
          <a:prstGeom prst="rect">
            <a:avLst/>
          </a:prstGeom>
          <a:noFill/>
        </p:spPr>
        <p:txBody>
          <a:bodyPr wrap="square" lIns="0" tIns="0" rIns="0" bIns="0" anchor="t" anchorCtr="0" rtlCol="0">
            <a:noAutofit/>
          </a:bodyPr>
          <a:lstStyle>
            <a:lvl1pPr marL="0" indent="0" algn="l">
              <a:lnSpc>
                <a:spcPct val="115000"/>
              </a:lnSpc>
              <a:spcBef>
                <a:spcPts val="0"/>
              </a:spcBef>
              <a:buNone/>
              <a:defRPr sz="1200" b="0" i="0" dirty="0">
                <a:solidFill>
                  <a:srgbClr val="060F2B"/>
                </a:solidFill>
                <a:latin typeface="Montserrat Medium"/>
                <a:ea typeface="Montserrat Medium"/>
                <a:cs typeface="Montserrat Medium"/>
              </a:defRPr>
            </a:lvl1pPr>
          </a:lstStyle>
          <a:p>
            <a:r>
              <a:rPr lang="en-AU" dirty="0"/>
              <a:t>Context</a:t>
            </a:r>
          </a:p>
        </p:txBody>
      </p:sp>
      <p:sp>
        <p:nvSpPr>
          <p:cNvPr id="4" name="chart"/>
          <p:cNvSpPr>
            <a:spLocks noGrp="1"/>
          </p:cNvSpPr>
          <p:nvPr>
            <p:ph type="pic" sz="quarter" idx="12" hasCustomPrompt="1"/>
          </p:nvPr>
        </p:nvSpPr>
        <p:spPr>
          <a:xfrm>
            <a:off x="365760" y="1097280"/>
            <a:ext cx="8412480" cy="3246120"/>
          </a:xfrm>
          <a:prstGeom prst="rect">
            <a:avLst/>
          </a:prstGeom>
        </p:spPr>
        <p:txBody>
          <a:bodyPr wrap="square" lIns="0" tIns="0" rIns="0" bIns="0" anchor="ctr" anchorCtr="0" rtlCol="0">
            <a:noAutofit/>
          </a:bodyPr>
          <a:lstStyle>
            <a:lvl1pPr marL="0" indent="0" algn="ctr">
              <a:buNone/>
              <a:defRPr sz="1000">
                <a:solidFill>
                  <a:srgbClr val="9A9A9A"/>
                </a:solidFill>
              </a:defRPr>
            </a:lvl1pPr>
          </a:lstStyle>
          <a:p>
            <a:r>
              <a:rPr lang="en-AU" dirty="0"/>
              <a:t>chart (original from the source)</a:t>
            </a:r>
          </a:p>
        </p:txBody>
      </p:sp>
      <p:sp>
        <p:nvSpPr>
          <p:cNvPr id="5" name="source"/>
          <p:cNvSpPr>
            <a:spLocks noGrp="1"/>
          </p:cNvSpPr>
          <p:nvPr>
            <p:ph type="body" sz="quarter" idx="13" hasCustomPrompt="1"/>
          </p:nvPr>
        </p:nvSpPr>
        <p:spPr>
          <a:xfrm>
            <a:off x="128016" y="4443984"/>
            <a:ext cx="6583680" cy="219456"/>
          </a:xfrm>
          <a:prstGeom prst="rect">
            <a:avLst/>
          </a:prstGeom>
          <a:noFill/>
        </p:spPr>
        <p:txBody>
          <a:bodyPr wrap="square" lIns="0" tIns="0" rIns="0" bIns="0" anchor="b" anchorCtr="0" rtlCol="0">
            <a:no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None/>
              <a:defRPr sz="600" b="0" i="0" dirty="0">
                <a:solidFill>
                  <a:srgbClr val="D9D9D9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r>
              <a:rPr lang="en-AU" dirty="0"/>
              <a:t>Source: publisher, “title”, date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-wide-sta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line"/>
          <p:cNvSpPr>
            <a:spLocks noGrp="1"/>
          </p:cNvSpPr>
          <p:nvPr>
            <p:ph type="body" sz="quarter" idx="10" hasCustomPrompt="1"/>
          </p:nvPr>
        </p:nvSpPr>
        <p:spPr>
          <a:xfrm>
            <a:off x="365760" y="228600"/>
            <a:ext cx="8412480" cy="1280160"/>
          </a:xfrm>
          <a:prstGeom prst="rect">
            <a:avLst/>
          </a:prstGeom>
          <a:noFill/>
        </p:spPr>
        <p:txBody>
          <a:bodyPr wrap="square" lIns="0" tIns="0" rIns="0" bIns="0" anchor="t" anchorCtr="0" rtlCol="0">
            <a:noAutofit/>
          </a:bodyPr>
          <a:lstStyle>
            <a:lvl1pPr marL="0" indent="0" algn="l">
              <a:lnSpc>
                <a:spcPct val="88000"/>
              </a:lnSpc>
              <a:spcBef>
                <a:spcPts val="0"/>
              </a:spcBef>
              <a:buNone/>
              <a:defRPr sz="4500" b="0" i="0" dirty="0">
                <a:solidFill>
                  <a:srgbClr val="060F2B"/>
                </a:solidFill>
                <a:latin typeface="Sofia Sans Extra Condensed ExtraBold"/>
                <a:ea typeface="Sofia Sans Extra Condensed ExtraBold"/>
                <a:cs typeface="Sofia Sans Extra Condensed ExtraBold"/>
              </a:defRPr>
            </a:lvl1pPr>
          </a:lstStyle>
          <a:p>
            <a:r>
              <a:rPr lang="en-AU" dirty="0"/>
              <a:t>Headline</a:t>
            </a:r>
          </a:p>
        </p:txBody>
      </p:sp>
      <p:sp>
        <p:nvSpPr>
          <p:cNvPr id="3" name="context"/>
          <p:cNvSpPr>
            <a:spLocks noGrp="1"/>
          </p:cNvSpPr>
          <p:nvPr>
            <p:ph type="body" sz="quarter" idx="11" hasCustomPrompt="1"/>
          </p:nvPr>
        </p:nvSpPr>
        <p:spPr>
          <a:xfrm>
            <a:off x="365760" y="868680"/>
            <a:ext cx="8412480" cy="1280160"/>
          </a:xfrm>
          <a:prstGeom prst="rect">
            <a:avLst/>
          </a:prstGeom>
          <a:noFill/>
        </p:spPr>
        <p:txBody>
          <a:bodyPr wrap="square" lIns="0" tIns="0" rIns="0" bIns="0" anchor="t" anchorCtr="0" rtlCol="0">
            <a:noAutofit/>
          </a:bodyPr>
          <a:lstStyle>
            <a:lvl1pPr marL="0" indent="0" algn="l">
              <a:lnSpc>
                <a:spcPct val="115000"/>
              </a:lnSpc>
              <a:spcBef>
                <a:spcPts val="0"/>
              </a:spcBef>
              <a:buNone/>
              <a:defRPr sz="1200" b="0" i="0" dirty="0">
                <a:solidFill>
                  <a:srgbClr val="060F2B"/>
                </a:solidFill>
                <a:latin typeface="Montserrat Medium"/>
                <a:ea typeface="Montserrat Medium"/>
                <a:cs typeface="Montserrat Medium"/>
              </a:defRPr>
            </a:lvl1pPr>
          </a:lstStyle>
          <a:p>
            <a:r>
              <a:rPr lang="en-AU" dirty="0"/>
              <a:t>Context</a:t>
            </a:r>
          </a:p>
        </p:txBody>
      </p:sp>
      <p:sp>
        <p:nvSpPr>
          <p:cNvPr id="4" name="chart"/>
          <p:cNvSpPr>
            <a:spLocks noGrp="1"/>
          </p:cNvSpPr>
          <p:nvPr>
            <p:ph type="pic" sz="quarter" idx="12" hasCustomPrompt="1"/>
          </p:nvPr>
        </p:nvSpPr>
        <p:spPr>
          <a:xfrm>
            <a:off x="365760" y="1097280"/>
            <a:ext cx="6309360" cy="3246120"/>
          </a:xfrm>
          <a:prstGeom prst="rect">
            <a:avLst/>
          </a:prstGeom>
        </p:spPr>
        <p:txBody>
          <a:bodyPr wrap="square" lIns="0" tIns="0" rIns="0" bIns="0" anchor="ctr" anchorCtr="0" rtlCol="0">
            <a:noAutofit/>
          </a:bodyPr>
          <a:lstStyle>
            <a:lvl1pPr marL="0" indent="0" algn="ctr">
              <a:buNone/>
              <a:defRPr sz="1000">
                <a:solidFill>
                  <a:srgbClr val="9A9A9A"/>
                </a:solidFill>
              </a:defRPr>
            </a:lvl1pPr>
          </a:lstStyle>
          <a:p>
            <a:r>
              <a:rPr lang="en-AU" dirty="0"/>
              <a:t>chart (original from the source)</a:t>
            </a:r>
          </a:p>
        </p:txBody>
      </p:sp>
      <p:sp>
        <p:nvSpPr>
          <p:cNvPr id="5" name="stat1"/>
          <p:cNvSpPr>
            <a:spLocks noGrp="1"/>
          </p:cNvSpPr>
          <p:nvPr>
            <p:ph type="body" sz="quarter" idx="13" hasCustomPrompt="1"/>
          </p:nvPr>
        </p:nvSpPr>
        <p:spPr>
          <a:xfrm>
            <a:off x="6903720" y="1463040"/>
            <a:ext cx="1874520" cy="640080"/>
          </a:xfrm>
          <a:prstGeom prst="rect">
            <a:avLst/>
          </a:prstGeom>
          <a:noFill/>
        </p:spPr>
        <p:txBody>
          <a:bodyPr wrap="square" lIns="0" tIns="0" rIns="0" bIns="0" anchor="t" anchorCtr="0" rtlCol="0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4500" b="0" i="0" dirty="0">
                <a:solidFill>
                  <a:srgbClr val="060F2B"/>
                </a:solidFill>
                <a:latin typeface="Sofia Sans Extra Condensed ExtraBold"/>
                <a:ea typeface="Sofia Sans Extra Condensed ExtraBold"/>
                <a:cs typeface="Sofia Sans Extra Condensed ExtraBold"/>
              </a:defRPr>
            </a:lvl1pPr>
          </a:lstStyle>
          <a:p>
            <a:r>
              <a:rPr lang="en-AU" dirty="0"/>
              <a:t>Stat1</a:t>
            </a:r>
          </a:p>
        </p:txBody>
      </p:sp>
      <p:sp>
        <p:nvSpPr>
          <p:cNvPr id="6" name="caption1"/>
          <p:cNvSpPr>
            <a:spLocks noGrp="1"/>
          </p:cNvSpPr>
          <p:nvPr>
            <p:ph type="body" sz="quarter" idx="14" hasCustomPrompt="1"/>
          </p:nvPr>
        </p:nvSpPr>
        <p:spPr>
          <a:xfrm>
            <a:off x="6903720" y="2103120"/>
            <a:ext cx="1874520" cy="548640"/>
          </a:xfrm>
          <a:prstGeom prst="rect">
            <a:avLst/>
          </a:prstGeom>
          <a:noFill/>
        </p:spPr>
        <p:txBody>
          <a:bodyPr wrap="square" lIns="0" tIns="0" rIns="0" bIns="0" anchor="t" anchorCtr="0" rtlCol="0">
            <a:noAutofit/>
          </a:bodyPr>
          <a:lstStyle>
            <a:lvl1pPr marL="0" indent="0" algn="l">
              <a:lnSpc>
                <a:spcPct val="115000"/>
              </a:lnSpc>
              <a:spcBef>
                <a:spcPts val="0"/>
              </a:spcBef>
              <a:buNone/>
              <a:defRPr sz="1000" b="0" i="0" dirty="0">
                <a:solidFill>
                  <a:srgbClr val="2D2B2C"/>
                </a:solidFill>
                <a:latin typeface="Montserrat Medium"/>
                <a:ea typeface="Montserrat Medium"/>
                <a:cs typeface="Montserrat Medium"/>
              </a:defRPr>
            </a:lvl1pPr>
          </a:lstStyle>
          <a:p>
            <a:r>
              <a:rPr lang="en-AU" dirty="0"/>
              <a:t>Caption1</a:t>
            </a:r>
          </a:p>
        </p:txBody>
      </p:sp>
      <p:sp>
        <p:nvSpPr>
          <p:cNvPr id="7" name="stat2"/>
          <p:cNvSpPr>
            <a:spLocks noGrp="1"/>
          </p:cNvSpPr>
          <p:nvPr>
            <p:ph type="body" sz="quarter" idx="15" hasCustomPrompt="1"/>
          </p:nvPr>
        </p:nvSpPr>
        <p:spPr>
          <a:xfrm>
            <a:off x="6903720" y="2788920"/>
            <a:ext cx="1874520" cy="640080"/>
          </a:xfrm>
          <a:prstGeom prst="rect">
            <a:avLst/>
          </a:prstGeom>
          <a:noFill/>
        </p:spPr>
        <p:txBody>
          <a:bodyPr wrap="square" lIns="0" tIns="0" rIns="0" bIns="0" anchor="t" anchorCtr="0" rtlCol="0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4500" b="0" i="0" dirty="0">
                <a:solidFill>
                  <a:srgbClr val="060F2B"/>
                </a:solidFill>
                <a:latin typeface="Sofia Sans Extra Condensed ExtraBold"/>
                <a:ea typeface="Sofia Sans Extra Condensed ExtraBold"/>
                <a:cs typeface="Sofia Sans Extra Condensed ExtraBold"/>
              </a:defRPr>
            </a:lvl1pPr>
          </a:lstStyle>
          <a:p>
            <a:r>
              <a:rPr lang="en-AU" dirty="0"/>
              <a:t>Stat2</a:t>
            </a:r>
          </a:p>
        </p:txBody>
      </p:sp>
      <p:sp>
        <p:nvSpPr>
          <p:cNvPr id="8" name="caption2"/>
          <p:cNvSpPr>
            <a:spLocks noGrp="1"/>
          </p:cNvSpPr>
          <p:nvPr>
            <p:ph type="body" sz="quarter" idx="16" hasCustomPrompt="1"/>
          </p:nvPr>
        </p:nvSpPr>
        <p:spPr>
          <a:xfrm>
            <a:off x="6903720" y="3429000"/>
            <a:ext cx="1874520" cy="548640"/>
          </a:xfrm>
          <a:prstGeom prst="rect">
            <a:avLst/>
          </a:prstGeom>
          <a:noFill/>
        </p:spPr>
        <p:txBody>
          <a:bodyPr wrap="square" lIns="0" tIns="0" rIns="0" bIns="0" anchor="t" anchorCtr="0" rtlCol="0">
            <a:noAutofit/>
          </a:bodyPr>
          <a:lstStyle>
            <a:lvl1pPr marL="0" indent="0" algn="l">
              <a:lnSpc>
                <a:spcPct val="115000"/>
              </a:lnSpc>
              <a:spcBef>
                <a:spcPts val="0"/>
              </a:spcBef>
              <a:buNone/>
              <a:defRPr sz="1000" b="0" i="0" dirty="0">
                <a:solidFill>
                  <a:srgbClr val="2D2B2C"/>
                </a:solidFill>
                <a:latin typeface="Montserrat Medium"/>
                <a:ea typeface="Montserrat Medium"/>
                <a:cs typeface="Montserrat Medium"/>
              </a:defRPr>
            </a:lvl1pPr>
          </a:lstStyle>
          <a:p>
            <a:r>
              <a:rPr lang="en-AU" dirty="0"/>
              <a:t>Caption2</a:t>
            </a:r>
          </a:p>
        </p:txBody>
      </p:sp>
      <p:sp>
        <p:nvSpPr>
          <p:cNvPr id="9" name="source"/>
          <p:cNvSpPr>
            <a:spLocks noGrp="1"/>
          </p:cNvSpPr>
          <p:nvPr>
            <p:ph type="body" sz="quarter" idx="17" hasCustomPrompt="1"/>
          </p:nvPr>
        </p:nvSpPr>
        <p:spPr>
          <a:xfrm>
            <a:off x="128016" y="4443984"/>
            <a:ext cx="6583680" cy="219456"/>
          </a:xfrm>
          <a:prstGeom prst="rect">
            <a:avLst/>
          </a:prstGeom>
          <a:noFill/>
        </p:spPr>
        <p:txBody>
          <a:bodyPr wrap="square" lIns="0" tIns="0" rIns="0" bIns="0" anchor="b" anchorCtr="0" rtlCol="0">
            <a:no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None/>
              <a:defRPr sz="600" b="0" i="0" dirty="0">
                <a:solidFill>
                  <a:srgbClr val="D9D9D9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r>
              <a:rPr lang="en-AU" dirty="0"/>
              <a:t>Source: publisher, “title”, date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-the-new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mage"/>
          <p:cNvSpPr>
            <a:spLocks noGrp="1"/>
          </p:cNvSpPr>
          <p:nvPr>
            <p:ph type="pic" sz="quarter" idx="10" hasCustomPrompt="1"/>
          </p:nvPr>
        </p:nvSpPr>
        <p:spPr>
          <a:xfrm>
            <a:off x="228600" y="228600"/>
            <a:ext cx="3520440" cy="4114800"/>
          </a:xfrm>
          <a:prstGeom prst="rect">
            <a:avLst/>
          </a:prstGeom>
        </p:spPr>
        <p:txBody>
          <a:bodyPr wrap="square" lIns="0" tIns="0" rIns="0" bIns="0" anchor="ctr" anchorCtr="0" rtlCol="0">
            <a:noAutofit/>
          </a:bodyPr>
          <a:lstStyle>
            <a:lvl1pPr marL="0" indent="0" algn="ctr">
              <a:buNone/>
              <a:defRPr sz="1000">
                <a:solidFill>
                  <a:srgbClr val="9A9A9A"/>
                </a:solidFill>
              </a:defRPr>
            </a:lvl1pPr>
          </a:lstStyle>
          <a:p>
            <a:r>
              <a:rPr lang="en-AU" dirty="0"/>
              <a:t>image (original from the source)</a:t>
            </a:r>
          </a:p>
        </p:txBody>
      </p:sp>
      <p:sp>
        <p:nvSpPr>
          <p:cNvPr id="3" name="kicker"/>
          <p:cNvSpPr>
            <a:spLocks noGrp="1"/>
          </p:cNvSpPr>
          <p:nvPr>
            <p:ph type="body" sz="quarter" idx="11" hasCustomPrompt="1"/>
          </p:nvPr>
        </p:nvSpPr>
        <p:spPr>
          <a:xfrm>
            <a:off x="4023360" y="274320"/>
            <a:ext cx="3657600" cy="201168"/>
          </a:xfrm>
          <a:prstGeom prst="rect">
            <a:avLst/>
          </a:prstGeom>
          <a:noFill/>
        </p:spPr>
        <p:txBody>
          <a:bodyPr wrap="square" lIns="0" tIns="0" rIns="0" bIns="0" anchor="t" anchorCtr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800" b="0" i="0" dirty="0">
                <a:solidFill>
                  <a:srgbClr val="BFA536"/>
                </a:solidFill>
                <a:latin typeface="Montserrat SemiBold"/>
                <a:ea typeface="Montserrat SemiBold"/>
                <a:cs typeface="Montserrat SemiBold"/>
              </a:defRPr>
            </a:lvl1pPr>
          </a:lstStyle>
          <a:p>
            <a:r>
              <a:rPr lang="en-AU" dirty="0"/>
              <a:t>IN THE NEWS</a:t>
            </a:r>
          </a:p>
        </p:txBody>
      </p:sp>
      <p:sp>
        <p:nvSpPr>
          <p:cNvPr id="4" name="headline"/>
          <p:cNvSpPr>
            <a:spLocks noGrp="1"/>
          </p:cNvSpPr>
          <p:nvPr>
            <p:ph type="body" sz="quarter" idx="12" hasCustomPrompt="1"/>
          </p:nvPr>
        </p:nvSpPr>
        <p:spPr>
          <a:xfrm>
            <a:off x="4023360" y="502920"/>
            <a:ext cx="4754880" cy="960120"/>
          </a:xfrm>
          <a:prstGeom prst="rect">
            <a:avLst/>
          </a:prstGeom>
          <a:noFill/>
        </p:spPr>
        <p:txBody>
          <a:bodyPr wrap="square" lIns="0" tIns="0" rIns="0" bIns="0" anchor="t" anchorCtr="0" rtlCol="0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3200" b="0" i="0" dirty="0">
                <a:solidFill>
                  <a:srgbClr val="060F2B"/>
                </a:solidFill>
                <a:latin typeface="Sofia Sans Extra Condensed ExtraBold"/>
                <a:ea typeface="Sofia Sans Extra Condensed ExtraBold"/>
                <a:cs typeface="Sofia Sans Extra Condensed ExtraBold"/>
              </a:defRPr>
            </a:lvl1pPr>
          </a:lstStyle>
          <a:p>
            <a:r>
              <a:rPr lang="en-AU" dirty="0"/>
              <a:t>Headline</a:t>
            </a:r>
          </a:p>
        </p:txBody>
      </p:sp>
      <p:sp>
        <p:nvSpPr>
          <p:cNvPr id="5" name="bar"/>
          <p:cNvSpPr/>
          <p:nvPr/>
        </p:nvSpPr>
        <p:spPr>
          <a:xfrm>
            <a:off x="4023360" y="1645920"/>
            <a:ext cx="45720" cy="2606040"/>
          </a:xfrm>
          <a:prstGeom prst="rect">
            <a:avLst/>
          </a:prstGeom>
          <a:solidFill>
            <a:srgbClr val="BFA536"/>
          </a:solidFill>
          <a:ln>
            <a:noFill/>
          </a:ln>
        </p:spPr>
        <p:txBody>
          <a:bodyPr/>
          <a:lstStyle/>
          <a:p>
            <a:endParaRPr lang="en-AU"/>
          </a:p>
        </p:txBody>
      </p:sp>
      <p:sp>
        <p:nvSpPr>
          <p:cNvPr id="6" name="lead"/>
          <p:cNvSpPr>
            <a:spLocks noGrp="1"/>
          </p:cNvSpPr>
          <p:nvPr>
            <p:ph type="body" sz="quarter" idx="13" hasCustomPrompt="1"/>
          </p:nvPr>
        </p:nvSpPr>
        <p:spPr>
          <a:xfrm>
            <a:off x="4187952" y="1627632"/>
            <a:ext cx="4590288" cy="1280160"/>
          </a:xfrm>
          <a:prstGeom prst="rect">
            <a:avLst/>
          </a:prstGeom>
          <a:noFill/>
        </p:spPr>
        <p:txBody>
          <a:bodyPr wrap="square" lIns="0" tIns="0" rIns="0" bIns="0" anchor="t" anchorCtr="0" rtlCol="0">
            <a:noAutofit/>
          </a:bodyPr>
          <a:lstStyle>
            <a:lvl1pPr marL="0" indent="0" algn="l">
              <a:lnSpc>
                <a:spcPct val="115000"/>
              </a:lnSpc>
              <a:spcBef>
                <a:spcPts val="0"/>
              </a:spcBef>
              <a:buNone/>
              <a:defRPr sz="1200" b="1" i="0" dirty="0">
                <a:solidFill>
                  <a:srgbClr val="060F2B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r>
              <a:rPr lang="en-AU" dirty="0"/>
              <a:t>Lead</a:t>
            </a:r>
          </a:p>
        </p:txBody>
      </p:sp>
      <p:sp>
        <p:nvSpPr>
          <p:cNvPr id="7" name="body"/>
          <p:cNvSpPr>
            <a:spLocks noGrp="1"/>
          </p:cNvSpPr>
          <p:nvPr>
            <p:ph type="body" sz="quarter" idx="14" hasCustomPrompt="1"/>
          </p:nvPr>
        </p:nvSpPr>
        <p:spPr>
          <a:xfrm>
            <a:off x="4187952" y="2011680"/>
            <a:ext cx="4590288" cy="2240280"/>
          </a:xfrm>
          <a:prstGeom prst="rect">
            <a:avLst/>
          </a:prstGeom>
          <a:noFill/>
        </p:spPr>
        <p:txBody>
          <a:bodyPr wrap="square" lIns="0" tIns="0" rIns="0" bIns="0" anchor="t" anchorCtr="0" rtlCol="0">
            <a:noAutofit/>
          </a:bodyPr>
          <a:lstStyle>
            <a:lvl1pPr marL="0" indent="0" algn="l">
              <a:lnSpc>
                <a:spcPct val="115000"/>
              </a:lnSpc>
              <a:spcBef>
                <a:spcPts val="0"/>
              </a:spcBef>
              <a:buNone/>
              <a:defRPr sz="1200" b="0" i="0" dirty="0">
                <a:solidFill>
                  <a:srgbClr val="060F2B"/>
                </a:solidFill>
                <a:latin typeface="Montserrat Medium"/>
                <a:ea typeface="Montserrat Medium"/>
                <a:cs typeface="Montserrat Medium"/>
              </a:defRPr>
            </a:lvl1pPr>
          </a:lstStyle>
          <a:p>
            <a:r>
              <a:rPr lang="en-AU" dirty="0"/>
              <a:t>Body</a:t>
            </a:r>
          </a:p>
        </p:txBody>
      </p:sp>
      <p:sp>
        <p:nvSpPr>
          <p:cNvPr id="8" name="source"/>
          <p:cNvSpPr>
            <a:spLocks noGrp="1"/>
          </p:cNvSpPr>
          <p:nvPr>
            <p:ph type="body" sz="quarter" idx="15" hasCustomPrompt="1"/>
          </p:nvPr>
        </p:nvSpPr>
        <p:spPr>
          <a:xfrm>
            <a:off x="4023360" y="4443984"/>
            <a:ext cx="4754880" cy="219456"/>
          </a:xfrm>
          <a:prstGeom prst="rect">
            <a:avLst/>
          </a:prstGeom>
          <a:noFill/>
        </p:spPr>
        <p:txBody>
          <a:bodyPr wrap="square" lIns="0" tIns="0" rIns="0" bIns="0" anchor="b" anchorCtr="0" rtlCol="0">
            <a:no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None/>
              <a:defRPr sz="600" b="0" i="0" dirty="0">
                <a:solidFill>
                  <a:srgbClr val="D9D9D9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r>
              <a:rPr lang="en-AU" dirty="0"/>
              <a:t>Source: publisher, “title”, date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rt"/>
          <p:cNvSpPr>
            <a:spLocks noGrp="1"/>
          </p:cNvSpPr>
          <p:nvPr>
            <p:ph type="pic" sz="quarter" idx="10" hasCustomPrompt="1"/>
          </p:nvPr>
        </p:nvSpPr>
        <p:spPr>
          <a:xfrm>
            <a:off x="4572000" y="0"/>
            <a:ext cx="4572000" cy="4700016"/>
          </a:xfrm>
          <a:prstGeom prst="rect">
            <a:avLst/>
          </a:prstGeom>
        </p:spPr>
        <p:txBody>
          <a:bodyPr wrap="square" lIns="0" tIns="0" rIns="0" bIns="0" anchor="ctr" anchorCtr="0" rtlCol="0">
            <a:noAutofit/>
          </a:bodyPr>
          <a:lstStyle>
            <a:lvl1pPr marL="0" indent="0" algn="ctr">
              <a:buNone/>
              <a:defRPr sz="1000">
                <a:solidFill>
                  <a:srgbClr val="9A9A9A"/>
                </a:solidFill>
              </a:defRPr>
            </a:lvl1pPr>
          </a:lstStyle>
          <a:p>
            <a:r>
              <a:rPr lang="en-AU" dirty="0"/>
              <a:t>art (original from the source)</a:t>
            </a:r>
          </a:p>
        </p:txBody>
      </p:sp>
      <p:sp>
        <p:nvSpPr>
          <p:cNvPr id="3" name="headline"/>
          <p:cNvSpPr>
            <a:spLocks noGrp="1"/>
          </p:cNvSpPr>
          <p:nvPr>
            <p:ph type="body" sz="quarter" idx="11" hasCustomPrompt="1"/>
          </p:nvPr>
        </p:nvSpPr>
        <p:spPr>
          <a:xfrm>
            <a:off x="411480" y="502920"/>
            <a:ext cx="5852160" cy="2880360"/>
          </a:xfrm>
          <a:prstGeom prst="rect">
            <a:avLst/>
          </a:prstGeom>
          <a:noFill/>
        </p:spPr>
        <p:txBody>
          <a:bodyPr wrap="square" lIns="0" tIns="0" rIns="0" bIns="0" anchor="b" anchorCtr="0" rtlCol="0">
            <a:noAutofit/>
          </a:bodyPr>
          <a:lstStyle>
            <a:lvl1pPr marL="0" indent="0" algn="l">
              <a:lnSpc>
                <a:spcPct val="88000"/>
              </a:lnSpc>
              <a:spcBef>
                <a:spcPts val="0"/>
              </a:spcBef>
              <a:buNone/>
              <a:defRPr sz="7000" b="0" i="0" dirty="0">
                <a:solidFill>
                  <a:srgbClr val="060F2B"/>
                </a:solidFill>
                <a:latin typeface="Sofia Sans Extra Condensed ExtraBold"/>
                <a:ea typeface="Sofia Sans Extra Condensed ExtraBold"/>
                <a:cs typeface="Sofia Sans Extra Condensed ExtraBold"/>
              </a:defRPr>
            </a:lvl1pPr>
          </a:lstStyle>
          <a:p>
            <a:r>
              <a:rPr lang="en-AU" dirty="0"/>
              <a:t>Headline</a:t>
            </a:r>
          </a:p>
        </p:txBody>
      </p:sp>
      <p:sp>
        <p:nvSpPr>
          <p:cNvPr id="4" name="subtitle"/>
          <p:cNvSpPr>
            <a:spLocks noGrp="1"/>
          </p:cNvSpPr>
          <p:nvPr>
            <p:ph type="body" sz="quarter" idx="12" hasCustomPrompt="1"/>
          </p:nvPr>
        </p:nvSpPr>
        <p:spPr>
          <a:xfrm>
            <a:off x="411480" y="3520440"/>
            <a:ext cx="5760720" cy="548640"/>
          </a:xfrm>
          <a:prstGeom prst="rect">
            <a:avLst/>
          </a:prstGeom>
          <a:noFill/>
        </p:spPr>
        <p:txBody>
          <a:bodyPr wrap="square" lIns="0" tIns="0" rIns="0" bIns="0" anchor="t" anchorCtr="0" rtlCol="0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200" b="0" i="1" dirty="0">
                <a:solidFill>
                  <a:srgbClr val="060F2B"/>
                </a:solidFill>
                <a:latin typeface="Montserrat Medium"/>
                <a:ea typeface="Montserrat Medium"/>
                <a:cs typeface="Montserrat Medium"/>
              </a:defRPr>
            </a:lvl1pPr>
          </a:lstStyle>
          <a:p>
            <a:r>
              <a:rPr lang="en-AU" dirty="0"/>
              <a:t>Subtitle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s-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line"/>
          <p:cNvSpPr>
            <a:spLocks noGrp="1"/>
          </p:cNvSpPr>
          <p:nvPr>
            <p:ph type="body" sz="quarter" idx="10" hasCustomPrompt="1"/>
          </p:nvPr>
        </p:nvSpPr>
        <p:spPr>
          <a:xfrm>
            <a:off x="365760" y="411480"/>
            <a:ext cx="8412480" cy="777240"/>
          </a:xfrm>
          <a:prstGeom prst="rect">
            <a:avLst/>
          </a:prstGeom>
          <a:noFill/>
        </p:spPr>
        <p:txBody>
          <a:bodyPr wrap="square" lIns="0" tIns="0" rIns="0" bIns="0" anchor="t" anchorCtr="0" rtlCol="0">
            <a:noAutofit/>
          </a:bodyPr>
          <a:lstStyle>
            <a:lvl1pPr marL="0" indent="0" algn="ctr">
              <a:lnSpc>
                <a:spcPct val="88000"/>
              </a:lnSpc>
              <a:spcBef>
                <a:spcPts val="0"/>
              </a:spcBef>
              <a:buNone/>
              <a:defRPr sz="4500" b="0" i="0" dirty="0">
                <a:solidFill>
                  <a:srgbClr val="060F2B"/>
                </a:solidFill>
                <a:latin typeface="Sofia Sans Extra Condensed ExtraBold"/>
                <a:ea typeface="Sofia Sans Extra Condensed ExtraBold"/>
                <a:cs typeface="Sofia Sans Extra Condensed ExtraBold"/>
              </a:defRPr>
            </a:lvl1pPr>
          </a:lstStyle>
          <a:p>
            <a:r>
              <a:rPr lang="en-AU" dirty="0"/>
              <a:t>Headline</a:t>
            </a:r>
          </a:p>
        </p:txBody>
      </p:sp>
      <p:cxnSp>
        <p:nvCxnSpPr>
          <p:cNvPr id="3" name="rule1"/>
          <p:cNvCxnSpPr/>
          <p:nvPr/>
        </p:nvCxnSpPr>
        <p:spPr>
          <a:xfrm>
            <a:off x="3172968" y="1691640"/>
            <a:ext cx="0" cy="1097280"/>
          </a:xfrm>
          <a:prstGeom prst="line">
            <a:avLst/>
          </a:prstGeom>
          <a:ln w="9525">
            <a:solidFill>
              <a:srgbClr val="E3E3E3"/>
            </a:solidFill>
          </a:ln>
        </p:spPr>
      </p:cxnSp>
      <p:cxnSp>
        <p:nvCxnSpPr>
          <p:cNvPr id="4" name="rule2"/>
          <p:cNvCxnSpPr/>
          <p:nvPr/>
        </p:nvCxnSpPr>
        <p:spPr>
          <a:xfrm>
            <a:off x="5971032" y="1691640"/>
            <a:ext cx="0" cy="1097280"/>
          </a:xfrm>
          <a:prstGeom prst="line">
            <a:avLst/>
          </a:prstGeom>
          <a:ln w="9525">
            <a:solidFill>
              <a:srgbClr val="E3E3E3"/>
            </a:solidFill>
          </a:ln>
        </p:spPr>
      </p:cxnSp>
      <p:sp>
        <p:nvSpPr>
          <p:cNvPr id="5" name="stat1"/>
          <p:cNvSpPr>
            <a:spLocks noGrp="1"/>
          </p:cNvSpPr>
          <p:nvPr>
            <p:ph type="body" sz="quarter" idx="11" hasCustomPrompt="1"/>
          </p:nvPr>
        </p:nvSpPr>
        <p:spPr>
          <a:xfrm>
            <a:off x="365760" y="1600200"/>
            <a:ext cx="2651760" cy="868680"/>
          </a:xfrm>
          <a:prstGeom prst="rect">
            <a:avLst/>
          </a:prstGeom>
          <a:noFill/>
        </p:spPr>
        <p:txBody>
          <a:bodyPr wrap="square" lIns="0" tIns="0" rIns="0" bIns="0" anchor="t" anchorCtr="0" rtlCol="0"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5500" b="0" i="0" dirty="0">
                <a:solidFill>
                  <a:srgbClr val="060F2B"/>
                </a:solidFill>
                <a:latin typeface="Sofia Sans Extra Condensed ExtraBold"/>
                <a:ea typeface="Sofia Sans Extra Condensed ExtraBold"/>
                <a:cs typeface="Sofia Sans Extra Condensed ExtraBold"/>
              </a:defRPr>
            </a:lvl1pPr>
          </a:lstStyle>
          <a:p>
            <a:r>
              <a:rPr lang="en-AU" dirty="0"/>
              <a:t>Stat1</a:t>
            </a:r>
          </a:p>
        </p:txBody>
      </p:sp>
      <p:sp>
        <p:nvSpPr>
          <p:cNvPr id="6" name="caption1"/>
          <p:cNvSpPr>
            <a:spLocks noGrp="1"/>
          </p:cNvSpPr>
          <p:nvPr>
            <p:ph type="body" sz="quarter" idx="12" hasCustomPrompt="1"/>
          </p:nvPr>
        </p:nvSpPr>
        <p:spPr>
          <a:xfrm>
            <a:off x="502920" y="2468880"/>
            <a:ext cx="2377440" cy="502920"/>
          </a:xfrm>
          <a:prstGeom prst="rect">
            <a:avLst/>
          </a:prstGeom>
          <a:noFill/>
        </p:spPr>
        <p:txBody>
          <a:bodyPr wrap="square" lIns="0" tIns="0" rIns="0" bIns="0" anchor="t" anchorCtr="0" rtlCol="0">
            <a:noAutofit/>
          </a:bodyPr>
          <a:lstStyle>
            <a:lvl1pPr marL="0" indent="0" algn="ctr">
              <a:lnSpc>
                <a:spcPct val="115000"/>
              </a:lnSpc>
              <a:spcBef>
                <a:spcPts val="0"/>
              </a:spcBef>
              <a:buNone/>
              <a:defRPr sz="1000" b="0" i="0" dirty="0">
                <a:solidFill>
                  <a:srgbClr val="2D2B2C"/>
                </a:solidFill>
                <a:latin typeface="Montserrat Medium"/>
                <a:ea typeface="Montserrat Medium"/>
                <a:cs typeface="Montserrat Medium"/>
              </a:defRPr>
            </a:lvl1pPr>
          </a:lstStyle>
          <a:p>
            <a:r>
              <a:rPr lang="en-AU" dirty="0"/>
              <a:t>Caption1</a:t>
            </a:r>
          </a:p>
        </p:txBody>
      </p:sp>
      <p:sp>
        <p:nvSpPr>
          <p:cNvPr id="7" name="stat2"/>
          <p:cNvSpPr>
            <a:spLocks noGrp="1"/>
          </p:cNvSpPr>
          <p:nvPr>
            <p:ph type="body" sz="quarter" idx="13" hasCustomPrompt="1"/>
          </p:nvPr>
        </p:nvSpPr>
        <p:spPr>
          <a:xfrm>
            <a:off x="3246120" y="1600200"/>
            <a:ext cx="2651760" cy="868680"/>
          </a:xfrm>
          <a:prstGeom prst="rect">
            <a:avLst/>
          </a:prstGeom>
          <a:noFill/>
        </p:spPr>
        <p:txBody>
          <a:bodyPr wrap="square" lIns="0" tIns="0" rIns="0" bIns="0" anchor="t" anchorCtr="0" rtlCol="0"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5500" b="0" i="0" dirty="0">
                <a:solidFill>
                  <a:srgbClr val="060F2B"/>
                </a:solidFill>
                <a:latin typeface="Sofia Sans Extra Condensed ExtraBold"/>
                <a:ea typeface="Sofia Sans Extra Condensed ExtraBold"/>
                <a:cs typeface="Sofia Sans Extra Condensed ExtraBold"/>
              </a:defRPr>
            </a:lvl1pPr>
          </a:lstStyle>
          <a:p>
            <a:r>
              <a:rPr lang="en-AU" dirty="0"/>
              <a:t>Stat2</a:t>
            </a:r>
          </a:p>
        </p:txBody>
      </p:sp>
      <p:sp>
        <p:nvSpPr>
          <p:cNvPr id="8" name="caption2"/>
          <p:cNvSpPr>
            <a:spLocks noGrp="1"/>
          </p:cNvSpPr>
          <p:nvPr>
            <p:ph type="body" sz="quarter" idx="14" hasCustomPrompt="1"/>
          </p:nvPr>
        </p:nvSpPr>
        <p:spPr>
          <a:xfrm>
            <a:off x="3383280" y="2468880"/>
            <a:ext cx="2377440" cy="502920"/>
          </a:xfrm>
          <a:prstGeom prst="rect">
            <a:avLst/>
          </a:prstGeom>
          <a:noFill/>
        </p:spPr>
        <p:txBody>
          <a:bodyPr wrap="square" lIns="0" tIns="0" rIns="0" bIns="0" anchor="t" anchorCtr="0" rtlCol="0">
            <a:noAutofit/>
          </a:bodyPr>
          <a:lstStyle>
            <a:lvl1pPr marL="0" indent="0" algn="ctr">
              <a:lnSpc>
                <a:spcPct val="115000"/>
              </a:lnSpc>
              <a:spcBef>
                <a:spcPts val="0"/>
              </a:spcBef>
              <a:buNone/>
              <a:defRPr sz="1000" b="0" i="0" dirty="0">
                <a:solidFill>
                  <a:srgbClr val="2D2B2C"/>
                </a:solidFill>
                <a:latin typeface="Montserrat Medium"/>
                <a:ea typeface="Montserrat Medium"/>
                <a:cs typeface="Montserrat Medium"/>
              </a:defRPr>
            </a:lvl1pPr>
          </a:lstStyle>
          <a:p>
            <a:r>
              <a:rPr lang="en-AU" dirty="0"/>
              <a:t>Caption2</a:t>
            </a:r>
          </a:p>
        </p:txBody>
      </p:sp>
      <p:sp>
        <p:nvSpPr>
          <p:cNvPr id="9" name="stat3"/>
          <p:cNvSpPr>
            <a:spLocks noGrp="1"/>
          </p:cNvSpPr>
          <p:nvPr>
            <p:ph type="body" sz="quarter" idx="15" hasCustomPrompt="1"/>
          </p:nvPr>
        </p:nvSpPr>
        <p:spPr>
          <a:xfrm>
            <a:off x="6126480" y="1600200"/>
            <a:ext cx="2651760" cy="868680"/>
          </a:xfrm>
          <a:prstGeom prst="rect">
            <a:avLst/>
          </a:prstGeom>
          <a:noFill/>
        </p:spPr>
        <p:txBody>
          <a:bodyPr wrap="square" lIns="0" tIns="0" rIns="0" bIns="0" anchor="t" anchorCtr="0" rtlCol="0"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5500" b="0" i="0" dirty="0">
                <a:solidFill>
                  <a:srgbClr val="060F2B"/>
                </a:solidFill>
                <a:latin typeface="Sofia Sans Extra Condensed ExtraBold"/>
                <a:ea typeface="Sofia Sans Extra Condensed ExtraBold"/>
                <a:cs typeface="Sofia Sans Extra Condensed ExtraBold"/>
              </a:defRPr>
            </a:lvl1pPr>
          </a:lstStyle>
          <a:p>
            <a:r>
              <a:rPr lang="en-AU" dirty="0"/>
              <a:t>Stat3</a:t>
            </a:r>
          </a:p>
        </p:txBody>
      </p:sp>
      <p:sp>
        <p:nvSpPr>
          <p:cNvPr id="10" name="caption3"/>
          <p:cNvSpPr>
            <a:spLocks noGrp="1"/>
          </p:cNvSpPr>
          <p:nvPr>
            <p:ph type="body" sz="quarter" idx="16" hasCustomPrompt="1"/>
          </p:nvPr>
        </p:nvSpPr>
        <p:spPr>
          <a:xfrm>
            <a:off x="6263640" y="2468880"/>
            <a:ext cx="2377440" cy="502920"/>
          </a:xfrm>
          <a:prstGeom prst="rect">
            <a:avLst/>
          </a:prstGeom>
          <a:noFill/>
        </p:spPr>
        <p:txBody>
          <a:bodyPr wrap="square" lIns="0" tIns="0" rIns="0" bIns="0" anchor="t" anchorCtr="0" rtlCol="0">
            <a:noAutofit/>
          </a:bodyPr>
          <a:lstStyle>
            <a:lvl1pPr marL="0" indent="0" algn="ctr">
              <a:lnSpc>
                <a:spcPct val="115000"/>
              </a:lnSpc>
              <a:spcBef>
                <a:spcPts val="0"/>
              </a:spcBef>
              <a:buNone/>
              <a:defRPr sz="1000" b="0" i="0" dirty="0">
                <a:solidFill>
                  <a:srgbClr val="2D2B2C"/>
                </a:solidFill>
                <a:latin typeface="Montserrat Medium"/>
                <a:ea typeface="Montserrat Medium"/>
                <a:cs typeface="Montserrat Medium"/>
              </a:defRPr>
            </a:lvl1pPr>
          </a:lstStyle>
          <a:p>
            <a:r>
              <a:rPr lang="en-AU" dirty="0"/>
              <a:t>Caption3</a:t>
            </a:r>
          </a:p>
        </p:txBody>
      </p:sp>
      <p:sp>
        <p:nvSpPr>
          <p:cNvPr id="11" name="takeaway"/>
          <p:cNvSpPr>
            <a:spLocks noGrp="1"/>
          </p:cNvSpPr>
          <p:nvPr>
            <p:ph type="body" sz="quarter" idx="17" hasCustomPrompt="1"/>
          </p:nvPr>
        </p:nvSpPr>
        <p:spPr>
          <a:xfrm>
            <a:off x="1097280" y="3383280"/>
            <a:ext cx="6949440" cy="594360"/>
          </a:xfrm>
          <a:prstGeom prst="rect">
            <a:avLst/>
          </a:prstGeom>
          <a:noFill/>
        </p:spPr>
        <p:txBody>
          <a:bodyPr wrap="square" lIns="0" tIns="0" rIns="0" bIns="0" anchor="t" anchorCtr="0" rtlCol="0">
            <a:noAutofit/>
          </a:bodyPr>
          <a:lstStyle>
            <a:lvl1pPr marL="0" indent="0" algn="ctr">
              <a:lnSpc>
                <a:spcPct val="115000"/>
              </a:lnSpc>
              <a:spcBef>
                <a:spcPts val="0"/>
              </a:spcBef>
              <a:buNone/>
              <a:defRPr sz="1200" b="1" i="0" dirty="0">
                <a:solidFill>
                  <a:srgbClr val="060F2B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r>
              <a:rPr lang="en-AU" dirty="0"/>
              <a:t>Takeaway</a:t>
            </a:r>
          </a:p>
        </p:txBody>
      </p:sp>
      <p:sp>
        <p:nvSpPr>
          <p:cNvPr id="12" name="source"/>
          <p:cNvSpPr>
            <a:spLocks noGrp="1"/>
          </p:cNvSpPr>
          <p:nvPr>
            <p:ph type="body" sz="quarter" idx="18" hasCustomPrompt="1"/>
          </p:nvPr>
        </p:nvSpPr>
        <p:spPr>
          <a:xfrm>
            <a:off x="128016" y="4443984"/>
            <a:ext cx="6583680" cy="219456"/>
          </a:xfrm>
          <a:prstGeom prst="rect">
            <a:avLst/>
          </a:prstGeom>
          <a:noFill/>
        </p:spPr>
        <p:txBody>
          <a:bodyPr wrap="square" lIns="0" tIns="0" rIns="0" bIns="0" anchor="b" anchorCtr="0" rtlCol="0">
            <a:no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None/>
              <a:defRPr sz="600" b="0" i="0" dirty="0">
                <a:solidFill>
                  <a:srgbClr val="D9D9D9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r>
              <a:rPr lang="en-AU" dirty="0"/>
              <a:t>Source: publisher, “title”, date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s-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line"/>
          <p:cNvSpPr>
            <a:spLocks noGrp="1"/>
          </p:cNvSpPr>
          <p:nvPr>
            <p:ph type="body" sz="quarter" idx="10" hasCustomPrompt="1"/>
          </p:nvPr>
        </p:nvSpPr>
        <p:spPr>
          <a:xfrm>
            <a:off x="365760" y="228600"/>
            <a:ext cx="8412480" cy="640080"/>
          </a:xfrm>
          <a:prstGeom prst="rect">
            <a:avLst/>
          </a:prstGeom>
          <a:noFill/>
        </p:spPr>
        <p:txBody>
          <a:bodyPr wrap="square" lIns="0" tIns="0" rIns="0" bIns="0" anchor="t" anchorCtr="0" rtlCol="0">
            <a:noAutofit/>
          </a:bodyPr>
          <a:lstStyle>
            <a:lvl1pPr marL="0" indent="0" algn="l">
              <a:lnSpc>
                <a:spcPct val="88000"/>
              </a:lnSpc>
              <a:spcBef>
                <a:spcPts val="0"/>
              </a:spcBef>
              <a:buNone/>
              <a:defRPr sz="4500" b="0" i="0" dirty="0">
                <a:solidFill>
                  <a:srgbClr val="060F2B"/>
                </a:solidFill>
                <a:latin typeface="Sofia Sans Extra Condensed ExtraBold"/>
                <a:ea typeface="Sofia Sans Extra Condensed ExtraBold"/>
                <a:cs typeface="Sofia Sans Extra Condensed ExtraBold"/>
              </a:defRPr>
            </a:lvl1pPr>
          </a:lstStyle>
          <a:p>
            <a:r>
              <a:rPr lang="en-AU" dirty="0"/>
              <a:t>Headline</a:t>
            </a:r>
          </a:p>
        </p:txBody>
      </p:sp>
      <p:sp>
        <p:nvSpPr>
          <p:cNvPr id="3" name="subtitle"/>
          <p:cNvSpPr>
            <a:spLocks noGrp="1"/>
          </p:cNvSpPr>
          <p:nvPr>
            <p:ph type="body" sz="quarter" idx="11" hasCustomPrompt="1"/>
          </p:nvPr>
        </p:nvSpPr>
        <p:spPr>
          <a:xfrm>
            <a:off x="365760" y="868680"/>
            <a:ext cx="8412480" cy="365760"/>
          </a:xfrm>
          <a:prstGeom prst="rect">
            <a:avLst/>
          </a:prstGeom>
          <a:noFill/>
        </p:spPr>
        <p:txBody>
          <a:bodyPr wrap="square" lIns="0" tIns="0" rIns="0" bIns="0" anchor="t" anchorCtr="0" rtlCol="0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600" b="0" i="0" dirty="0">
                <a:solidFill>
                  <a:srgbClr val="060F2B"/>
                </a:solidFill>
                <a:latin typeface="Montserrat Medium"/>
                <a:ea typeface="Montserrat Medium"/>
                <a:cs typeface="Montserrat Medium"/>
              </a:defRPr>
            </a:lvl1pPr>
          </a:lstStyle>
          <a:p>
            <a:r>
              <a:rPr lang="en-AU" dirty="0"/>
              <a:t>Subtitle</a:t>
            </a:r>
          </a:p>
        </p:txBody>
      </p:sp>
      <p:sp>
        <p:nvSpPr>
          <p:cNvPr id="4" name="label1"/>
          <p:cNvSpPr>
            <a:spLocks noGrp="1"/>
          </p:cNvSpPr>
          <p:nvPr>
            <p:ph type="body" sz="quarter" idx="12" hasCustomPrompt="1"/>
          </p:nvPr>
        </p:nvSpPr>
        <p:spPr>
          <a:xfrm>
            <a:off x="365760" y="1463040"/>
            <a:ext cx="3931920" cy="274320"/>
          </a:xfrm>
          <a:prstGeom prst="rect">
            <a:avLst/>
          </a:prstGeom>
          <a:noFill/>
        </p:spPr>
        <p:txBody>
          <a:bodyPr wrap="square" lIns="0" tIns="0" rIns="0" bIns="0" anchor="t" anchorCtr="0" rtlCol="0">
            <a:no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None/>
              <a:defRPr sz="1200" b="1" i="0" dirty="0">
                <a:solidFill>
                  <a:srgbClr val="060F2B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r>
              <a:rPr lang="en-AU" dirty="0"/>
              <a:t>Label1</a:t>
            </a:r>
          </a:p>
        </p:txBody>
      </p:sp>
      <p:sp>
        <p:nvSpPr>
          <p:cNvPr id="5" name="text1"/>
          <p:cNvSpPr>
            <a:spLocks noGrp="1"/>
          </p:cNvSpPr>
          <p:nvPr>
            <p:ph type="body" sz="quarter" idx="13" hasCustomPrompt="1"/>
          </p:nvPr>
        </p:nvSpPr>
        <p:spPr>
          <a:xfrm>
            <a:off x="365760" y="1783080"/>
            <a:ext cx="3931920" cy="914400"/>
          </a:xfrm>
          <a:prstGeom prst="rect">
            <a:avLst/>
          </a:prstGeom>
          <a:noFill/>
        </p:spPr>
        <p:txBody>
          <a:bodyPr wrap="square" lIns="0" tIns="0" rIns="0" bIns="0" anchor="t" anchorCtr="0" rtlCol="0">
            <a:noAutofit/>
          </a:bodyPr>
          <a:lstStyle>
            <a:lvl1pPr marL="0" indent="0" algn="l">
              <a:lnSpc>
                <a:spcPct val="115000"/>
              </a:lnSpc>
              <a:spcBef>
                <a:spcPts val="0"/>
              </a:spcBef>
              <a:buNone/>
              <a:defRPr sz="1000" b="0" i="0" dirty="0">
                <a:solidFill>
                  <a:srgbClr val="060F2B"/>
                </a:solidFill>
                <a:latin typeface="Montserrat Medium"/>
                <a:ea typeface="Montserrat Medium"/>
                <a:cs typeface="Montserrat Medium"/>
              </a:defRPr>
            </a:lvl1pPr>
          </a:lstStyle>
          <a:p>
            <a:r>
              <a:rPr lang="en-AU" dirty="0"/>
              <a:t>Text1</a:t>
            </a:r>
          </a:p>
        </p:txBody>
      </p:sp>
      <p:sp>
        <p:nvSpPr>
          <p:cNvPr id="6" name="label2"/>
          <p:cNvSpPr>
            <a:spLocks noGrp="1"/>
          </p:cNvSpPr>
          <p:nvPr>
            <p:ph type="body" sz="quarter" idx="14" hasCustomPrompt="1"/>
          </p:nvPr>
        </p:nvSpPr>
        <p:spPr>
          <a:xfrm>
            <a:off x="4754880" y="1463040"/>
            <a:ext cx="3931920" cy="274320"/>
          </a:xfrm>
          <a:prstGeom prst="rect">
            <a:avLst/>
          </a:prstGeom>
          <a:noFill/>
        </p:spPr>
        <p:txBody>
          <a:bodyPr wrap="square" lIns="0" tIns="0" rIns="0" bIns="0" anchor="t" anchorCtr="0" rtlCol="0">
            <a:no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None/>
              <a:defRPr sz="1200" b="1" i="0" dirty="0">
                <a:solidFill>
                  <a:srgbClr val="060F2B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r>
              <a:rPr lang="en-AU" dirty="0"/>
              <a:t>Label2</a:t>
            </a:r>
          </a:p>
        </p:txBody>
      </p:sp>
      <p:sp>
        <p:nvSpPr>
          <p:cNvPr id="7" name="text2"/>
          <p:cNvSpPr>
            <a:spLocks noGrp="1"/>
          </p:cNvSpPr>
          <p:nvPr>
            <p:ph type="body" sz="quarter" idx="15" hasCustomPrompt="1"/>
          </p:nvPr>
        </p:nvSpPr>
        <p:spPr>
          <a:xfrm>
            <a:off x="4754880" y="1783080"/>
            <a:ext cx="3931920" cy="914400"/>
          </a:xfrm>
          <a:prstGeom prst="rect">
            <a:avLst/>
          </a:prstGeom>
          <a:noFill/>
        </p:spPr>
        <p:txBody>
          <a:bodyPr wrap="square" lIns="0" tIns="0" rIns="0" bIns="0" anchor="t" anchorCtr="0" rtlCol="0">
            <a:noAutofit/>
          </a:bodyPr>
          <a:lstStyle>
            <a:lvl1pPr marL="0" indent="0" algn="l">
              <a:lnSpc>
                <a:spcPct val="115000"/>
              </a:lnSpc>
              <a:spcBef>
                <a:spcPts val="0"/>
              </a:spcBef>
              <a:buNone/>
              <a:defRPr sz="1000" b="0" i="0" dirty="0">
                <a:solidFill>
                  <a:srgbClr val="060F2B"/>
                </a:solidFill>
                <a:latin typeface="Montserrat Medium"/>
                <a:ea typeface="Montserrat Medium"/>
                <a:cs typeface="Montserrat Medium"/>
              </a:defRPr>
            </a:lvl1pPr>
          </a:lstStyle>
          <a:p>
            <a:r>
              <a:rPr lang="en-AU" dirty="0"/>
              <a:t>Text2</a:t>
            </a:r>
          </a:p>
        </p:txBody>
      </p:sp>
      <p:sp>
        <p:nvSpPr>
          <p:cNvPr id="8" name="label3"/>
          <p:cNvSpPr>
            <a:spLocks noGrp="1"/>
          </p:cNvSpPr>
          <p:nvPr>
            <p:ph type="body" sz="quarter" idx="16" hasCustomPrompt="1"/>
          </p:nvPr>
        </p:nvSpPr>
        <p:spPr>
          <a:xfrm>
            <a:off x="365760" y="2926080"/>
            <a:ext cx="3931920" cy="274320"/>
          </a:xfrm>
          <a:prstGeom prst="rect">
            <a:avLst/>
          </a:prstGeom>
          <a:noFill/>
        </p:spPr>
        <p:txBody>
          <a:bodyPr wrap="square" lIns="0" tIns="0" rIns="0" bIns="0" anchor="t" anchorCtr="0" rtlCol="0">
            <a:no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None/>
              <a:defRPr sz="1200" b="1" i="0" dirty="0">
                <a:solidFill>
                  <a:srgbClr val="060F2B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r>
              <a:rPr lang="en-AU" dirty="0"/>
              <a:t>Label3</a:t>
            </a:r>
          </a:p>
        </p:txBody>
      </p:sp>
      <p:sp>
        <p:nvSpPr>
          <p:cNvPr id="9" name="text3"/>
          <p:cNvSpPr>
            <a:spLocks noGrp="1"/>
          </p:cNvSpPr>
          <p:nvPr>
            <p:ph type="body" sz="quarter" idx="17" hasCustomPrompt="1"/>
          </p:nvPr>
        </p:nvSpPr>
        <p:spPr>
          <a:xfrm>
            <a:off x="365760" y="3246120"/>
            <a:ext cx="3931920" cy="914400"/>
          </a:xfrm>
          <a:prstGeom prst="rect">
            <a:avLst/>
          </a:prstGeom>
          <a:noFill/>
        </p:spPr>
        <p:txBody>
          <a:bodyPr wrap="square" lIns="0" tIns="0" rIns="0" bIns="0" anchor="t" anchorCtr="0" rtlCol="0">
            <a:noAutofit/>
          </a:bodyPr>
          <a:lstStyle>
            <a:lvl1pPr marL="0" indent="0" algn="l">
              <a:lnSpc>
                <a:spcPct val="115000"/>
              </a:lnSpc>
              <a:spcBef>
                <a:spcPts val="0"/>
              </a:spcBef>
              <a:buNone/>
              <a:defRPr sz="1000" b="0" i="0" dirty="0">
                <a:solidFill>
                  <a:srgbClr val="060F2B"/>
                </a:solidFill>
                <a:latin typeface="Montserrat Medium"/>
                <a:ea typeface="Montserrat Medium"/>
                <a:cs typeface="Montserrat Medium"/>
              </a:defRPr>
            </a:lvl1pPr>
          </a:lstStyle>
          <a:p>
            <a:r>
              <a:rPr lang="en-AU" dirty="0"/>
              <a:t>Text3</a:t>
            </a:r>
          </a:p>
        </p:txBody>
      </p:sp>
      <p:sp>
        <p:nvSpPr>
          <p:cNvPr id="10" name="label4"/>
          <p:cNvSpPr>
            <a:spLocks noGrp="1"/>
          </p:cNvSpPr>
          <p:nvPr>
            <p:ph type="body" sz="quarter" idx="18" hasCustomPrompt="1"/>
          </p:nvPr>
        </p:nvSpPr>
        <p:spPr>
          <a:xfrm>
            <a:off x="4754880" y="2926080"/>
            <a:ext cx="3931920" cy="274320"/>
          </a:xfrm>
          <a:prstGeom prst="rect">
            <a:avLst/>
          </a:prstGeom>
          <a:noFill/>
        </p:spPr>
        <p:txBody>
          <a:bodyPr wrap="square" lIns="0" tIns="0" rIns="0" bIns="0" anchor="t" anchorCtr="0" rtlCol="0">
            <a:no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None/>
              <a:defRPr sz="1200" b="1" i="0" dirty="0">
                <a:solidFill>
                  <a:srgbClr val="060F2B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r>
              <a:rPr lang="en-AU" dirty="0"/>
              <a:t>Label4</a:t>
            </a:r>
          </a:p>
        </p:txBody>
      </p:sp>
      <p:sp>
        <p:nvSpPr>
          <p:cNvPr id="11" name="text4"/>
          <p:cNvSpPr>
            <a:spLocks noGrp="1"/>
          </p:cNvSpPr>
          <p:nvPr>
            <p:ph type="body" sz="quarter" idx="19" hasCustomPrompt="1"/>
          </p:nvPr>
        </p:nvSpPr>
        <p:spPr>
          <a:xfrm>
            <a:off x="4754880" y="3246120"/>
            <a:ext cx="3931920" cy="914400"/>
          </a:xfrm>
          <a:prstGeom prst="rect">
            <a:avLst/>
          </a:prstGeom>
          <a:noFill/>
        </p:spPr>
        <p:txBody>
          <a:bodyPr wrap="square" lIns="0" tIns="0" rIns="0" bIns="0" anchor="t" anchorCtr="0" rtlCol="0">
            <a:noAutofit/>
          </a:bodyPr>
          <a:lstStyle>
            <a:lvl1pPr marL="0" indent="0" algn="l">
              <a:lnSpc>
                <a:spcPct val="115000"/>
              </a:lnSpc>
              <a:spcBef>
                <a:spcPts val="0"/>
              </a:spcBef>
              <a:buNone/>
              <a:defRPr sz="1000" b="0" i="0" dirty="0">
                <a:solidFill>
                  <a:srgbClr val="060F2B"/>
                </a:solidFill>
                <a:latin typeface="Montserrat Medium"/>
                <a:ea typeface="Montserrat Medium"/>
                <a:cs typeface="Montserrat Medium"/>
              </a:defRPr>
            </a:lvl1pPr>
          </a:lstStyle>
          <a:p>
            <a:r>
              <a:rPr lang="en-AU" dirty="0"/>
              <a:t>Text4</a:t>
            </a:r>
          </a:p>
        </p:txBody>
      </p:sp>
      <p:sp>
        <p:nvSpPr>
          <p:cNvPr id="12" name="source"/>
          <p:cNvSpPr>
            <a:spLocks noGrp="1"/>
          </p:cNvSpPr>
          <p:nvPr>
            <p:ph type="body" sz="quarter" idx="20" hasCustomPrompt="1"/>
          </p:nvPr>
        </p:nvSpPr>
        <p:spPr>
          <a:xfrm>
            <a:off x="128016" y="4443984"/>
            <a:ext cx="6583680" cy="219456"/>
          </a:xfrm>
          <a:prstGeom prst="rect">
            <a:avLst/>
          </a:prstGeom>
          <a:noFill/>
        </p:spPr>
        <p:txBody>
          <a:bodyPr wrap="square" lIns="0" tIns="0" rIns="0" bIns="0" anchor="b" anchorCtr="0" rtlCol="0">
            <a:no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None/>
              <a:defRPr sz="600" b="0" i="0" dirty="0">
                <a:solidFill>
                  <a:srgbClr val="D9D9D9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r>
              <a:rPr lang="en-AU" dirty="0"/>
              <a:t>Source: publisher, “title”, date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gram-plus-sta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line"/>
          <p:cNvSpPr>
            <a:spLocks noGrp="1"/>
          </p:cNvSpPr>
          <p:nvPr>
            <p:ph type="body" sz="quarter" idx="10" hasCustomPrompt="1"/>
          </p:nvPr>
        </p:nvSpPr>
        <p:spPr>
          <a:xfrm>
            <a:off x="365760" y="228600"/>
            <a:ext cx="8412480" cy="685800"/>
          </a:xfrm>
          <a:prstGeom prst="rect">
            <a:avLst/>
          </a:prstGeom>
          <a:noFill/>
        </p:spPr>
        <p:txBody>
          <a:bodyPr wrap="square" lIns="0" tIns="0" rIns="0" bIns="0" anchor="t" anchorCtr="0" rtlCol="0">
            <a:noAutofit/>
          </a:bodyPr>
          <a:lstStyle>
            <a:lvl1pPr marL="0" indent="0" algn="l">
              <a:lnSpc>
                <a:spcPct val="88000"/>
              </a:lnSpc>
              <a:spcBef>
                <a:spcPts val="0"/>
              </a:spcBef>
              <a:buNone/>
              <a:defRPr sz="4500" b="0" i="0" dirty="0">
                <a:solidFill>
                  <a:srgbClr val="060F2B"/>
                </a:solidFill>
                <a:latin typeface="Sofia Sans Extra Condensed ExtraBold"/>
                <a:ea typeface="Sofia Sans Extra Condensed ExtraBold"/>
                <a:cs typeface="Sofia Sans Extra Condensed ExtraBold"/>
              </a:defRPr>
            </a:lvl1pPr>
          </a:lstStyle>
          <a:p>
            <a:r>
              <a:rPr lang="en-AU" dirty="0"/>
              <a:t>Headline</a:t>
            </a:r>
          </a:p>
        </p:txBody>
      </p:sp>
      <p:sp>
        <p:nvSpPr>
          <p:cNvPr id="3" name="diagram"/>
          <p:cNvSpPr>
            <a:spLocks noGrp="1"/>
          </p:cNvSpPr>
          <p:nvPr>
            <p:ph type="pic" sz="quarter" idx="11" hasCustomPrompt="1"/>
          </p:nvPr>
        </p:nvSpPr>
        <p:spPr>
          <a:xfrm>
            <a:off x="365760" y="1005840"/>
            <a:ext cx="5760720" cy="3337560"/>
          </a:xfrm>
          <a:prstGeom prst="rect">
            <a:avLst/>
          </a:prstGeom>
        </p:spPr>
        <p:txBody>
          <a:bodyPr wrap="square" lIns="0" tIns="0" rIns="0" bIns="0" anchor="ctr" anchorCtr="0" rtlCol="0">
            <a:noAutofit/>
          </a:bodyPr>
          <a:lstStyle>
            <a:lvl1pPr marL="0" indent="0" algn="ctr">
              <a:buNone/>
              <a:defRPr sz="1000">
                <a:solidFill>
                  <a:srgbClr val="9A9A9A"/>
                </a:solidFill>
              </a:defRPr>
            </a:lvl1pPr>
          </a:lstStyle>
          <a:p>
            <a:r>
              <a:rPr lang="en-AU" dirty="0"/>
              <a:t>diagram (original from the source)</a:t>
            </a:r>
          </a:p>
        </p:txBody>
      </p:sp>
      <p:sp>
        <p:nvSpPr>
          <p:cNvPr id="4" name="stat1"/>
          <p:cNvSpPr>
            <a:spLocks noGrp="1"/>
          </p:cNvSpPr>
          <p:nvPr>
            <p:ph type="body" sz="quarter" idx="12" hasCustomPrompt="1"/>
          </p:nvPr>
        </p:nvSpPr>
        <p:spPr>
          <a:xfrm>
            <a:off x="6492240" y="1005840"/>
            <a:ext cx="2286000" cy="640080"/>
          </a:xfrm>
          <a:prstGeom prst="rect">
            <a:avLst/>
          </a:prstGeom>
          <a:noFill/>
        </p:spPr>
        <p:txBody>
          <a:bodyPr wrap="square" lIns="0" tIns="0" rIns="0" bIns="0" anchor="t" anchorCtr="0" rtlCol="0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4500" b="0" i="0" dirty="0">
                <a:solidFill>
                  <a:srgbClr val="060F2B"/>
                </a:solidFill>
                <a:latin typeface="Sofia Sans Extra Condensed ExtraBold"/>
                <a:ea typeface="Sofia Sans Extra Condensed ExtraBold"/>
                <a:cs typeface="Sofia Sans Extra Condensed ExtraBold"/>
              </a:defRPr>
            </a:lvl1pPr>
          </a:lstStyle>
          <a:p>
            <a:r>
              <a:rPr lang="en-AU" dirty="0"/>
              <a:t>Stat1</a:t>
            </a:r>
          </a:p>
        </p:txBody>
      </p:sp>
      <p:sp>
        <p:nvSpPr>
          <p:cNvPr id="5" name="caption1"/>
          <p:cNvSpPr>
            <a:spLocks noGrp="1"/>
          </p:cNvSpPr>
          <p:nvPr>
            <p:ph type="body" sz="quarter" idx="13" hasCustomPrompt="1"/>
          </p:nvPr>
        </p:nvSpPr>
        <p:spPr>
          <a:xfrm>
            <a:off x="6492240" y="1627632"/>
            <a:ext cx="2286000" cy="411480"/>
          </a:xfrm>
          <a:prstGeom prst="rect">
            <a:avLst/>
          </a:prstGeom>
          <a:noFill/>
        </p:spPr>
        <p:txBody>
          <a:bodyPr wrap="square" lIns="0" tIns="0" rIns="0" bIns="0" anchor="t" anchorCtr="0" rtlCol="0">
            <a:noAutofit/>
          </a:bodyPr>
          <a:lstStyle>
            <a:lvl1pPr marL="0" indent="0" algn="l">
              <a:lnSpc>
                <a:spcPct val="115000"/>
              </a:lnSpc>
              <a:spcBef>
                <a:spcPts val="0"/>
              </a:spcBef>
              <a:buNone/>
              <a:defRPr sz="1100" b="0" i="1" dirty="0">
                <a:solidFill>
                  <a:srgbClr val="2D2B2C"/>
                </a:solidFill>
                <a:latin typeface="Montserrat Medium"/>
                <a:ea typeface="Montserrat Medium"/>
                <a:cs typeface="Montserrat Medium"/>
              </a:defRPr>
            </a:lvl1pPr>
          </a:lstStyle>
          <a:p>
            <a:r>
              <a:rPr lang="en-AU" dirty="0"/>
              <a:t>Caption1</a:t>
            </a:r>
          </a:p>
        </p:txBody>
      </p:sp>
      <p:sp>
        <p:nvSpPr>
          <p:cNvPr id="6" name="stat2"/>
          <p:cNvSpPr>
            <a:spLocks noGrp="1"/>
          </p:cNvSpPr>
          <p:nvPr>
            <p:ph type="body" sz="quarter" idx="14" hasCustomPrompt="1"/>
          </p:nvPr>
        </p:nvSpPr>
        <p:spPr>
          <a:xfrm>
            <a:off x="6492240" y="2148840"/>
            <a:ext cx="2286000" cy="640080"/>
          </a:xfrm>
          <a:prstGeom prst="rect">
            <a:avLst/>
          </a:prstGeom>
          <a:noFill/>
        </p:spPr>
        <p:txBody>
          <a:bodyPr wrap="square" lIns="0" tIns="0" rIns="0" bIns="0" anchor="t" anchorCtr="0" rtlCol="0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4500" b="0" i="0" dirty="0">
                <a:solidFill>
                  <a:srgbClr val="060F2B"/>
                </a:solidFill>
                <a:latin typeface="Sofia Sans Extra Condensed ExtraBold"/>
                <a:ea typeface="Sofia Sans Extra Condensed ExtraBold"/>
                <a:cs typeface="Sofia Sans Extra Condensed ExtraBold"/>
              </a:defRPr>
            </a:lvl1pPr>
          </a:lstStyle>
          <a:p>
            <a:r>
              <a:rPr lang="en-AU" dirty="0"/>
              <a:t>Stat2</a:t>
            </a:r>
          </a:p>
        </p:txBody>
      </p:sp>
      <p:sp>
        <p:nvSpPr>
          <p:cNvPr id="7" name="caption2"/>
          <p:cNvSpPr>
            <a:spLocks noGrp="1"/>
          </p:cNvSpPr>
          <p:nvPr>
            <p:ph type="body" sz="quarter" idx="15" hasCustomPrompt="1"/>
          </p:nvPr>
        </p:nvSpPr>
        <p:spPr>
          <a:xfrm>
            <a:off x="6492240" y="2770632"/>
            <a:ext cx="2286000" cy="411480"/>
          </a:xfrm>
          <a:prstGeom prst="rect">
            <a:avLst/>
          </a:prstGeom>
          <a:noFill/>
        </p:spPr>
        <p:txBody>
          <a:bodyPr wrap="square" lIns="0" tIns="0" rIns="0" bIns="0" anchor="t" anchorCtr="0" rtlCol="0">
            <a:noAutofit/>
          </a:bodyPr>
          <a:lstStyle>
            <a:lvl1pPr marL="0" indent="0" algn="l">
              <a:lnSpc>
                <a:spcPct val="115000"/>
              </a:lnSpc>
              <a:spcBef>
                <a:spcPts val="0"/>
              </a:spcBef>
              <a:buNone/>
              <a:defRPr sz="1100" b="0" i="1" dirty="0">
                <a:solidFill>
                  <a:srgbClr val="2D2B2C"/>
                </a:solidFill>
                <a:latin typeface="Montserrat Medium"/>
                <a:ea typeface="Montserrat Medium"/>
                <a:cs typeface="Montserrat Medium"/>
              </a:defRPr>
            </a:lvl1pPr>
          </a:lstStyle>
          <a:p>
            <a:r>
              <a:rPr lang="en-AU" dirty="0"/>
              <a:t>Caption2</a:t>
            </a:r>
          </a:p>
        </p:txBody>
      </p:sp>
      <p:sp>
        <p:nvSpPr>
          <p:cNvPr id="8" name="stat3"/>
          <p:cNvSpPr>
            <a:spLocks noGrp="1"/>
          </p:cNvSpPr>
          <p:nvPr>
            <p:ph type="body" sz="quarter" idx="16" hasCustomPrompt="1"/>
          </p:nvPr>
        </p:nvSpPr>
        <p:spPr>
          <a:xfrm>
            <a:off x="6492240" y="3291840"/>
            <a:ext cx="2286000" cy="640080"/>
          </a:xfrm>
          <a:prstGeom prst="rect">
            <a:avLst/>
          </a:prstGeom>
          <a:noFill/>
        </p:spPr>
        <p:txBody>
          <a:bodyPr wrap="square" lIns="0" tIns="0" rIns="0" bIns="0" anchor="t" anchorCtr="0" rtlCol="0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4500" b="0" i="0" dirty="0">
                <a:solidFill>
                  <a:srgbClr val="060F2B"/>
                </a:solidFill>
                <a:latin typeface="Sofia Sans Extra Condensed ExtraBold"/>
                <a:ea typeface="Sofia Sans Extra Condensed ExtraBold"/>
                <a:cs typeface="Sofia Sans Extra Condensed ExtraBold"/>
              </a:defRPr>
            </a:lvl1pPr>
          </a:lstStyle>
          <a:p>
            <a:r>
              <a:rPr lang="en-AU" dirty="0"/>
              <a:t>Stat3</a:t>
            </a:r>
          </a:p>
        </p:txBody>
      </p:sp>
      <p:sp>
        <p:nvSpPr>
          <p:cNvPr id="9" name="caption3"/>
          <p:cNvSpPr>
            <a:spLocks noGrp="1"/>
          </p:cNvSpPr>
          <p:nvPr>
            <p:ph type="body" sz="quarter" idx="17" hasCustomPrompt="1"/>
          </p:nvPr>
        </p:nvSpPr>
        <p:spPr>
          <a:xfrm>
            <a:off x="6492240" y="3913632"/>
            <a:ext cx="2286000" cy="411480"/>
          </a:xfrm>
          <a:prstGeom prst="rect">
            <a:avLst/>
          </a:prstGeom>
          <a:noFill/>
        </p:spPr>
        <p:txBody>
          <a:bodyPr wrap="square" lIns="0" tIns="0" rIns="0" bIns="0" anchor="t" anchorCtr="0" rtlCol="0">
            <a:noAutofit/>
          </a:bodyPr>
          <a:lstStyle>
            <a:lvl1pPr marL="0" indent="0" algn="l">
              <a:lnSpc>
                <a:spcPct val="115000"/>
              </a:lnSpc>
              <a:spcBef>
                <a:spcPts val="0"/>
              </a:spcBef>
              <a:buNone/>
              <a:defRPr sz="1100" b="0" i="1" dirty="0">
                <a:solidFill>
                  <a:srgbClr val="2D2B2C"/>
                </a:solidFill>
                <a:latin typeface="Montserrat Medium"/>
                <a:ea typeface="Montserrat Medium"/>
                <a:cs typeface="Montserrat Medium"/>
              </a:defRPr>
            </a:lvl1pPr>
          </a:lstStyle>
          <a:p>
            <a:r>
              <a:rPr lang="en-AU" dirty="0"/>
              <a:t>Caption3</a:t>
            </a:r>
          </a:p>
        </p:txBody>
      </p:sp>
      <p:sp>
        <p:nvSpPr>
          <p:cNvPr id="10" name="source"/>
          <p:cNvSpPr>
            <a:spLocks noGrp="1"/>
          </p:cNvSpPr>
          <p:nvPr>
            <p:ph type="body" sz="quarter" idx="18" hasCustomPrompt="1"/>
          </p:nvPr>
        </p:nvSpPr>
        <p:spPr>
          <a:xfrm>
            <a:off x="128016" y="4443984"/>
            <a:ext cx="6583680" cy="219456"/>
          </a:xfrm>
          <a:prstGeom prst="rect">
            <a:avLst/>
          </a:prstGeom>
          <a:noFill/>
        </p:spPr>
        <p:txBody>
          <a:bodyPr wrap="square" lIns="0" tIns="0" rIns="0" bIns="0" anchor="b" anchorCtr="0" rtlCol="0">
            <a:no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None/>
              <a:defRPr sz="600" b="0" i="0" dirty="0">
                <a:solidFill>
                  <a:srgbClr val="D9D9D9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r>
              <a:rPr lang="en-AU" dirty="0"/>
              <a:t>Source: publisher, “title”, date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e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line"/>
          <p:cNvSpPr>
            <a:spLocks noGrp="1"/>
          </p:cNvSpPr>
          <p:nvPr>
            <p:ph type="body" sz="quarter" idx="10" hasCustomPrompt="1"/>
          </p:nvPr>
        </p:nvSpPr>
        <p:spPr>
          <a:xfrm>
            <a:off x="365760" y="228600"/>
            <a:ext cx="8412480" cy="685800"/>
          </a:xfrm>
          <a:prstGeom prst="rect">
            <a:avLst/>
          </a:prstGeom>
          <a:noFill/>
        </p:spPr>
        <p:txBody>
          <a:bodyPr wrap="square" lIns="0" tIns="0" rIns="0" bIns="0" anchor="t" anchorCtr="0" rtlCol="0">
            <a:noAutofit/>
          </a:bodyPr>
          <a:lstStyle>
            <a:lvl1pPr marL="0" indent="0" algn="l">
              <a:lnSpc>
                <a:spcPct val="88000"/>
              </a:lnSpc>
              <a:spcBef>
                <a:spcPts val="0"/>
              </a:spcBef>
              <a:buNone/>
              <a:defRPr sz="4500" b="0" i="0" dirty="0">
                <a:solidFill>
                  <a:srgbClr val="060F2B"/>
                </a:solidFill>
                <a:latin typeface="Sofia Sans Extra Condensed ExtraBold"/>
                <a:ea typeface="Sofia Sans Extra Condensed ExtraBold"/>
                <a:cs typeface="Sofia Sans Extra Condensed ExtraBold"/>
              </a:defRPr>
            </a:lvl1pPr>
          </a:lstStyle>
          <a:p>
            <a:r>
              <a:rPr lang="en-AU" dirty="0"/>
              <a:t>Headline</a:t>
            </a:r>
          </a:p>
        </p:txBody>
      </p:sp>
      <p:sp>
        <p:nvSpPr>
          <p:cNvPr id="3" name="card1"/>
          <p:cNvSpPr/>
          <p:nvPr/>
        </p:nvSpPr>
        <p:spPr>
          <a:xfrm>
            <a:off x="365760" y="1005840"/>
            <a:ext cx="4069080" cy="32918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3E3E3"/>
            </a:solidFill>
          </a:ln>
        </p:spPr>
        <p:txBody>
          <a:bodyPr/>
          <a:lstStyle/>
          <a:p>
            <a:endParaRPr lang="en-AU"/>
          </a:p>
        </p:txBody>
      </p:sp>
      <p:sp>
        <p:nvSpPr>
          <p:cNvPr id="4" name="card2"/>
          <p:cNvSpPr/>
          <p:nvPr/>
        </p:nvSpPr>
        <p:spPr>
          <a:xfrm>
            <a:off x="4709160" y="1005840"/>
            <a:ext cx="4069080" cy="32918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3E3E3"/>
            </a:solidFill>
          </a:ln>
        </p:spPr>
        <p:txBody>
          <a:bodyPr/>
          <a:lstStyle/>
          <a:p>
            <a:endParaRPr lang="en-AU"/>
          </a:p>
        </p:txBody>
      </p:sp>
      <p:sp>
        <p:nvSpPr>
          <p:cNvPr id="5" name="label1"/>
          <p:cNvSpPr>
            <a:spLocks noGrp="1"/>
          </p:cNvSpPr>
          <p:nvPr>
            <p:ph type="body" sz="quarter" idx="11" hasCustomPrompt="1"/>
          </p:nvPr>
        </p:nvSpPr>
        <p:spPr>
          <a:xfrm>
            <a:off x="548640" y="1143000"/>
            <a:ext cx="3703320" cy="320040"/>
          </a:xfrm>
          <a:prstGeom prst="rect">
            <a:avLst/>
          </a:prstGeom>
          <a:noFill/>
        </p:spPr>
        <p:txBody>
          <a:bodyPr wrap="square" lIns="0" tIns="0" rIns="0" bIns="0" anchor="t" anchorCtr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i="0" dirty="0">
                <a:solidFill>
                  <a:srgbClr val="060F2B"/>
                </a:solidFill>
                <a:latin typeface="Sofia Sans Extra Condensed"/>
                <a:ea typeface="Sofia Sans Extra Condensed"/>
                <a:cs typeface="Sofia Sans Extra Condensed"/>
              </a:defRPr>
            </a:lvl1pPr>
          </a:lstStyle>
          <a:p>
            <a:r>
              <a:rPr lang="en-AU" dirty="0"/>
              <a:t>Label1</a:t>
            </a:r>
          </a:p>
        </p:txBody>
      </p:sp>
      <p:sp>
        <p:nvSpPr>
          <p:cNvPr id="6" name="stat1a"/>
          <p:cNvSpPr>
            <a:spLocks noGrp="1"/>
          </p:cNvSpPr>
          <p:nvPr>
            <p:ph type="body" sz="quarter" idx="12" hasCustomPrompt="1"/>
          </p:nvPr>
        </p:nvSpPr>
        <p:spPr>
          <a:xfrm>
            <a:off x="548640" y="1554480"/>
            <a:ext cx="3703320" cy="640080"/>
          </a:xfrm>
          <a:prstGeom prst="rect">
            <a:avLst/>
          </a:prstGeom>
          <a:noFill/>
        </p:spPr>
        <p:txBody>
          <a:bodyPr wrap="square" lIns="0" tIns="0" rIns="0" bIns="0" anchor="t" anchorCtr="0" rtlCol="0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4500" b="0" i="0" dirty="0">
                <a:solidFill>
                  <a:srgbClr val="060F2B"/>
                </a:solidFill>
                <a:latin typeface="Sofia Sans Extra Condensed ExtraBold"/>
                <a:ea typeface="Sofia Sans Extra Condensed ExtraBold"/>
                <a:cs typeface="Sofia Sans Extra Condensed ExtraBold"/>
              </a:defRPr>
            </a:lvl1pPr>
          </a:lstStyle>
          <a:p>
            <a:r>
              <a:rPr lang="en-AU" dirty="0"/>
              <a:t>Stat1a</a:t>
            </a:r>
          </a:p>
        </p:txBody>
      </p:sp>
      <p:sp>
        <p:nvSpPr>
          <p:cNvPr id="7" name="caption1a"/>
          <p:cNvSpPr>
            <a:spLocks noGrp="1"/>
          </p:cNvSpPr>
          <p:nvPr>
            <p:ph type="body" sz="quarter" idx="13" hasCustomPrompt="1"/>
          </p:nvPr>
        </p:nvSpPr>
        <p:spPr>
          <a:xfrm>
            <a:off x="548640" y="2194560"/>
            <a:ext cx="3703320" cy="411480"/>
          </a:xfrm>
          <a:prstGeom prst="rect">
            <a:avLst/>
          </a:prstGeom>
          <a:noFill/>
        </p:spPr>
        <p:txBody>
          <a:bodyPr wrap="square" lIns="0" tIns="0" rIns="0" bIns="0" anchor="t" anchorCtr="0" rtlCol="0">
            <a:noAutofit/>
          </a:bodyPr>
          <a:lstStyle>
            <a:lvl1pPr marL="0" indent="0" algn="l">
              <a:lnSpc>
                <a:spcPct val="115000"/>
              </a:lnSpc>
              <a:spcBef>
                <a:spcPts val="0"/>
              </a:spcBef>
              <a:buNone/>
              <a:defRPr sz="1100" b="0" i="1" dirty="0">
                <a:solidFill>
                  <a:srgbClr val="2D2B2C"/>
                </a:solidFill>
                <a:latin typeface="Montserrat Medium"/>
                <a:ea typeface="Montserrat Medium"/>
                <a:cs typeface="Montserrat Medium"/>
              </a:defRPr>
            </a:lvl1pPr>
          </a:lstStyle>
          <a:p>
            <a:r>
              <a:rPr lang="en-AU" dirty="0"/>
              <a:t>Caption1a</a:t>
            </a:r>
          </a:p>
        </p:txBody>
      </p:sp>
      <p:sp>
        <p:nvSpPr>
          <p:cNvPr id="8" name="stat1b"/>
          <p:cNvSpPr>
            <a:spLocks noGrp="1"/>
          </p:cNvSpPr>
          <p:nvPr>
            <p:ph type="body" sz="quarter" idx="14" hasCustomPrompt="1"/>
          </p:nvPr>
        </p:nvSpPr>
        <p:spPr>
          <a:xfrm>
            <a:off x="548640" y="2697480"/>
            <a:ext cx="3703320" cy="640080"/>
          </a:xfrm>
          <a:prstGeom prst="rect">
            <a:avLst/>
          </a:prstGeom>
          <a:noFill/>
        </p:spPr>
        <p:txBody>
          <a:bodyPr wrap="square" lIns="0" tIns="0" rIns="0" bIns="0" anchor="t" anchorCtr="0" rtlCol="0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4500" b="0" i="0" dirty="0">
                <a:solidFill>
                  <a:srgbClr val="060F2B"/>
                </a:solidFill>
                <a:latin typeface="Sofia Sans Extra Condensed ExtraBold"/>
                <a:ea typeface="Sofia Sans Extra Condensed ExtraBold"/>
                <a:cs typeface="Sofia Sans Extra Condensed ExtraBold"/>
              </a:defRPr>
            </a:lvl1pPr>
          </a:lstStyle>
          <a:p>
            <a:r>
              <a:rPr lang="en-AU" dirty="0"/>
              <a:t>Stat1b</a:t>
            </a:r>
          </a:p>
        </p:txBody>
      </p:sp>
      <p:sp>
        <p:nvSpPr>
          <p:cNvPr id="9" name="caption1b"/>
          <p:cNvSpPr>
            <a:spLocks noGrp="1"/>
          </p:cNvSpPr>
          <p:nvPr>
            <p:ph type="body" sz="quarter" idx="15" hasCustomPrompt="1"/>
          </p:nvPr>
        </p:nvSpPr>
        <p:spPr>
          <a:xfrm>
            <a:off x="548640" y="3337560"/>
            <a:ext cx="3703320" cy="411480"/>
          </a:xfrm>
          <a:prstGeom prst="rect">
            <a:avLst/>
          </a:prstGeom>
          <a:noFill/>
        </p:spPr>
        <p:txBody>
          <a:bodyPr wrap="square" lIns="0" tIns="0" rIns="0" bIns="0" anchor="t" anchorCtr="0" rtlCol="0">
            <a:noAutofit/>
          </a:bodyPr>
          <a:lstStyle>
            <a:lvl1pPr marL="0" indent="0" algn="l">
              <a:lnSpc>
                <a:spcPct val="115000"/>
              </a:lnSpc>
              <a:spcBef>
                <a:spcPts val="0"/>
              </a:spcBef>
              <a:buNone/>
              <a:defRPr sz="1100" b="0" i="1" dirty="0">
                <a:solidFill>
                  <a:srgbClr val="2D2B2C"/>
                </a:solidFill>
                <a:latin typeface="Montserrat Medium"/>
                <a:ea typeface="Montserrat Medium"/>
                <a:cs typeface="Montserrat Medium"/>
              </a:defRPr>
            </a:lvl1pPr>
          </a:lstStyle>
          <a:p>
            <a:r>
              <a:rPr lang="en-AU" dirty="0"/>
              <a:t>Caption1b</a:t>
            </a:r>
          </a:p>
        </p:txBody>
      </p:sp>
      <p:sp>
        <p:nvSpPr>
          <p:cNvPr id="10" name="note1"/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3749040"/>
            <a:ext cx="3703320" cy="457200"/>
          </a:xfrm>
          <a:prstGeom prst="rect">
            <a:avLst/>
          </a:prstGeom>
          <a:noFill/>
        </p:spPr>
        <p:txBody>
          <a:bodyPr wrap="square" lIns="0" tIns="0" rIns="0" bIns="0" anchor="t" anchorCtr="0" rtlCol="0">
            <a:noAutofit/>
          </a:bodyPr>
          <a:lstStyle>
            <a:lvl1pPr marL="0" indent="0" algn="l">
              <a:lnSpc>
                <a:spcPct val="115000"/>
              </a:lnSpc>
              <a:spcBef>
                <a:spcPts val="0"/>
              </a:spcBef>
              <a:buNone/>
              <a:defRPr sz="1200" b="1" i="0" dirty="0">
                <a:solidFill>
                  <a:srgbClr val="060F2B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r>
              <a:rPr lang="en-AU" dirty="0"/>
              <a:t>Note1</a:t>
            </a:r>
          </a:p>
        </p:txBody>
      </p:sp>
      <p:sp>
        <p:nvSpPr>
          <p:cNvPr id="11" name="label2"/>
          <p:cNvSpPr>
            <a:spLocks noGrp="1"/>
          </p:cNvSpPr>
          <p:nvPr>
            <p:ph type="body" sz="quarter" idx="17" hasCustomPrompt="1"/>
          </p:nvPr>
        </p:nvSpPr>
        <p:spPr>
          <a:xfrm>
            <a:off x="4892040" y="1143000"/>
            <a:ext cx="3703320" cy="320040"/>
          </a:xfrm>
          <a:prstGeom prst="rect">
            <a:avLst/>
          </a:prstGeom>
          <a:noFill/>
        </p:spPr>
        <p:txBody>
          <a:bodyPr wrap="square" lIns="0" tIns="0" rIns="0" bIns="0" anchor="t" anchorCtr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i="0" dirty="0">
                <a:solidFill>
                  <a:srgbClr val="060F2B"/>
                </a:solidFill>
                <a:latin typeface="Sofia Sans Extra Condensed"/>
                <a:ea typeface="Sofia Sans Extra Condensed"/>
                <a:cs typeface="Sofia Sans Extra Condensed"/>
              </a:defRPr>
            </a:lvl1pPr>
          </a:lstStyle>
          <a:p>
            <a:r>
              <a:rPr lang="en-AU" dirty="0"/>
              <a:t>Label2</a:t>
            </a:r>
          </a:p>
        </p:txBody>
      </p:sp>
      <p:sp>
        <p:nvSpPr>
          <p:cNvPr id="12" name="stat2a"/>
          <p:cNvSpPr>
            <a:spLocks noGrp="1"/>
          </p:cNvSpPr>
          <p:nvPr>
            <p:ph type="body" sz="quarter" idx="18" hasCustomPrompt="1"/>
          </p:nvPr>
        </p:nvSpPr>
        <p:spPr>
          <a:xfrm>
            <a:off x="4892040" y="1554480"/>
            <a:ext cx="3703320" cy="640080"/>
          </a:xfrm>
          <a:prstGeom prst="rect">
            <a:avLst/>
          </a:prstGeom>
          <a:noFill/>
        </p:spPr>
        <p:txBody>
          <a:bodyPr wrap="square" lIns="0" tIns="0" rIns="0" bIns="0" anchor="t" anchorCtr="0" rtlCol="0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4500" b="0" i="0" dirty="0">
                <a:solidFill>
                  <a:srgbClr val="060F2B"/>
                </a:solidFill>
                <a:latin typeface="Sofia Sans Extra Condensed ExtraBold"/>
                <a:ea typeface="Sofia Sans Extra Condensed ExtraBold"/>
                <a:cs typeface="Sofia Sans Extra Condensed ExtraBold"/>
              </a:defRPr>
            </a:lvl1pPr>
          </a:lstStyle>
          <a:p>
            <a:r>
              <a:rPr lang="en-AU" dirty="0"/>
              <a:t>Stat2a</a:t>
            </a:r>
          </a:p>
        </p:txBody>
      </p:sp>
      <p:sp>
        <p:nvSpPr>
          <p:cNvPr id="13" name="caption2a"/>
          <p:cNvSpPr>
            <a:spLocks noGrp="1"/>
          </p:cNvSpPr>
          <p:nvPr>
            <p:ph type="body" sz="quarter" idx="19" hasCustomPrompt="1"/>
          </p:nvPr>
        </p:nvSpPr>
        <p:spPr>
          <a:xfrm>
            <a:off x="4892040" y="2194560"/>
            <a:ext cx="3703320" cy="411480"/>
          </a:xfrm>
          <a:prstGeom prst="rect">
            <a:avLst/>
          </a:prstGeom>
          <a:noFill/>
        </p:spPr>
        <p:txBody>
          <a:bodyPr wrap="square" lIns="0" tIns="0" rIns="0" bIns="0" anchor="t" anchorCtr="0" rtlCol="0">
            <a:noAutofit/>
          </a:bodyPr>
          <a:lstStyle>
            <a:lvl1pPr marL="0" indent="0" algn="l">
              <a:lnSpc>
                <a:spcPct val="115000"/>
              </a:lnSpc>
              <a:spcBef>
                <a:spcPts val="0"/>
              </a:spcBef>
              <a:buNone/>
              <a:defRPr sz="1100" b="0" i="1" dirty="0">
                <a:solidFill>
                  <a:srgbClr val="2D2B2C"/>
                </a:solidFill>
                <a:latin typeface="Montserrat Medium"/>
                <a:ea typeface="Montserrat Medium"/>
                <a:cs typeface="Montserrat Medium"/>
              </a:defRPr>
            </a:lvl1pPr>
          </a:lstStyle>
          <a:p>
            <a:r>
              <a:rPr lang="en-AU" dirty="0"/>
              <a:t>Caption2a</a:t>
            </a:r>
          </a:p>
        </p:txBody>
      </p:sp>
      <p:sp>
        <p:nvSpPr>
          <p:cNvPr id="14" name="stat2b"/>
          <p:cNvSpPr>
            <a:spLocks noGrp="1"/>
          </p:cNvSpPr>
          <p:nvPr>
            <p:ph type="body" sz="quarter" idx="20" hasCustomPrompt="1"/>
          </p:nvPr>
        </p:nvSpPr>
        <p:spPr>
          <a:xfrm>
            <a:off x="4892040" y="2697480"/>
            <a:ext cx="3703320" cy="640080"/>
          </a:xfrm>
          <a:prstGeom prst="rect">
            <a:avLst/>
          </a:prstGeom>
          <a:noFill/>
        </p:spPr>
        <p:txBody>
          <a:bodyPr wrap="square" lIns="0" tIns="0" rIns="0" bIns="0" anchor="t" anchorCtr="0" rtlCol="0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4500" b="0" i="0" dirty="0">
                <a:solidFill>
                  <a:srgbClr val="060F2B"/>
                </a:solidFill>
                <a:latin typeface="Sofia Sans Extra Condensed ExtraBold"/>
                <a:ea typeface="Sofia Sans Extra Condensed ExtraBold"/>
                <a:cs typeface="Sofia Sans Extra Condensed ExtraBold"/>
              </a:defRPr>
            </a:lvl1pPr>
          </a:lstStyle>
          <a:p>
            <a:r>
              <a:rPr lang="en-AU" dirty="0"/>
              <a:t>Stat2b</a:t>
            </a:r>
          </a:p>
        </p:txBody>
      </p:sp>
      <p:sp>
        <p:nvSpPr>
          <p:cNvPr id="15" name="caption2b"/>
          <p:cNvSpPr>
            <a:spLocks noGrp="1"/>
          </p:cNvSpPr>
          <p:nvPr>
            <p:ph type="body" sz="quarter" idx="21" hasCustomPrompt="1"/>
          </p:nvPr>
        </p:nvSpPr>
        <p:spPr>
          <a:xfrm>
            <a:off x="4892040" y="3337560"/>
            <a:ext cx="3703320" cy="411480"/>
          </a:xfrm>
          <a:prstGeom prst="rect">
            <a:avLst/>
          </a:prstGeom>
          <a:noFill/>
        </p:spPr>
        <p:txBody>
          <a:bodyPr wrap="square" lIns="0" tIns="0" rIns="0" bIns="0" anchor="t" anchorCtr="0" rtlCol="0">
            <a:noAutofit/>
          </a:bodyPr>
          <a:lstStyle>
            <a:lvl1pPr marL="0" indent="0" algn="l">
              <a:lnSpc>
                <a:spcPct val="115000"/>
              </a:lnSpc>
              <a:spcBef>
                <a:spcPts val="0"/>
              </a:spcBef>
              <a:buNone/>
              <a:defRPr sz="1100" b="0" i="1" dirty="0">
                <a:solidFill>
                  <a:srgbClr val="2D2B2C"/>
                </a:solidFill>
                <a:latin typeface="Montserrat Medium"/>
                <a:ea typeface="Montserrat Medium"/>
                <a:cs typeface="Montserrat Medium"/>
              </a:defRPr>
            </a:lvl1pPr>
          </a:lstStyle>
          <a:p>
            <a:r>
              <a:rPr lang="en-AU" dirty="0"/>
              <a:t>Caption2b</a:t>
            </a:r>
          </a:p>
        </p:txBody>
      </p:sp>
      <p:sp>
        <p:nvSpPr>
          <p:cNvPr id="16" name="note2"/>
          <p:cNvSpPr>
            <a:spLocks noGrp="1"/>
          </p:cNvSpPr>
          <p:nvPr>
            <p:ph type="body" sz="quarter" idx="22" hasCustomPrompt="1"/>
          </p:nvPr>
        </p:nvSpPr>
        <p:spPr>
          <a:xfrm>
            <a:off x="4892040" y="3749040"/>
            <a:ext cx="3703320" cy="457200"/>
          </a:xfrm>
          <a:prstGeom prst="rect">
            <a:avLst/>
          </a:prstGeom>
          <a:noFill/>
        </p:spPr>
        <p:txBody>
          <a:bodyPr wrap="square" lIns="0" tIns="0" rIns="0" bIns="0" anchor="t" anchorCtr="0" rtlCol="0">
            <a:noAutofit/>
          </a:bodyPr>
          <a:lstStyle>
            <a:lvl1pPr marL="0" indent="0" algn="l">
              <a:lnSpc>
                <a:spcPct val="115000"/>
              </a:lnSpc>
              <a:spcBef>
                <a:spcPts val="0"/>
              </a:spcBef>
              <a:buNone/>
              <a:defRPr sz="1200" b="1" i="0" dirty="0">
                <a:solidFill>
                  <a:srgbClr val="060F2B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r>
              <a:rPr lang="en-AU" dirty="0"/>
              <a:t>Note2</a:t>
            </a:r>
          </a:p>
        </p:txBody>
      </p:sp>
      <p:sp>
        <p:nvSpPr>
          <p:cNvPr id="17" name="source"/>
          <p:cNvSpPr>
            <a:spLocks noGrp="1"/>
          </p:cNvSpPr>
          <p:nvPr>
            <p:ph type="body" sz="quarter" idx="23" hasCustomPrompt="1"/>
          </p:nvPr>
        </p:nvSpPr>
        <p:spPr>
          <a:xfrm>
            <a:off x="128016" y="4443984"/>
            <a:ext cx="6583680" cy="219456"/>
          </a:xfrm>
          <a:prstGeom prst="rect">
            <a:avLst/>
          </a:prstGeom>
          <a:noFill/>
        </p:spPr>
        <p:txBody>
          <a:bodyPr wrap="square" lIns="0" tIns="0" rIns="0" bIns="0" anchor="b" anchorCtr="0" rtlCol="0">
            <a:no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None/>
              <a:defRPr sz="600" b="0" i="0" dirty="0">
                <a:solidFill>
                  <a:srgbClr val="D9D9D9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r>
              <a:rPr lang="en-AU" dirty="0"/>
              <a:t>Source: publisher, “title”, date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ro-spl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line"/>
          <p:cNvSpPr>
            <a:spLocks noGrp="1"/>
          </p:cNvSpPr>
          <p:nvPr>
            <p:ph type="body" sz="quarter" idx="10" hasCustomPrompt="1"/>
          </p:nvPr>
        </p:nvSpPr>
        <p:spPr>
          <a:xfrm>
            <a:off x="365760" y="228600"/>
            <a:ext cx="8412480" cy="1280160"/>
          </a:xfrm>
          <a:prstGeom prst="rect">
            <a:avLst/>
          </a:prstGeom>
          <a:noFill/>
        </p:spPr>
        <p:txBody>
          <a:bodyPr wrap="square" lIns="0" tIns="0" rIns="0" bIns="0" anchor="t" anchorCtr="0" rtlCol="0">
            <a:noAutofit/>
          </a:bodyPr>
          <a:lstStyle>
            <a:lvl1pPr marL="0" indent="0" algn="l">
              <a:lnSpc>
                <a:spcPct val="88000"/>
              </a:lnSpc>
              <a:spcBef>
                <a:spcPts val="0"/>
              </a:spcBef>
              <a:buNone/>
              <a:defRPr sz="4500" b="0" i="0" dirty="0">
                <a:solidFill>
                  <a:srgbClr val="060F2B"/>
                </a:solidFill>
                <a:latin typeface="Sofia Sans Extra Condensed ExtraBold"/>
                <a:ea typeface="Sofia Sans Extra Condensed ExtraBold"/>
                <a:cs typeface="Sofia Sans Extra Condensed ExtraBold"/>
              </a:defRPr>
            </a:lvl1pPr>
          </a:lstStyle>
          <a:p>
            <a:r>
              <a:rPr lang="en-AU" dirty="0"/>
              <a:t>Headline</a:t>
            </a:r>
          </a:p>
        </p:txBody>
      </p:sp>
      <p:sp>
        <p:nvSpPr>
          <p:cNvPr id="3" name="kicker"/>
          <p:cNvSpPr>
            <a:spLocks noGrp="1"/>
          </p:cNvSpPr>
          <p:nvPr>
            <p:ph type="body" sz="quarter" idx="11" hasCustomPrompt="1"/>
          </p:nvPr>
        </p:nvSpPr>
        <p:spPr>
          <a:xfrm>
            <a:off x="594360" y="1737360"/>
            <a:ext cx="4206240" cy="201168"/>
          </a:xfrm>
          <a:prstGeom prst="rect">
            <a:avLst/>
          </a:prstGeom>
          <a:noFill/>
        </p:spPr>
        <p:txBody>
          <a:bodyPr wrap="square" lIns="0" tIns="0" rIns="0" bIns="0" anchor="t" anchorCtr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800" b="0" i="0" dirty="0">
                <a:solidFill>
                  <a:srgbClr val="BFA536"/>
                </a:solidFill>
                <a:latin typeface="Montserrat SemiBold"/>
                <a:ea typeface="Montserrat SemiBold"/>
                <a:cs typeface="Montserrat SemiBold"/>
              </a:defRPr>
            </a:lvl1pPr>
          </a:lstStyle>
          <a:p>
            <a:r>
              <a:rPr lang="en-AU" dirty="0"/>
              <a:t>Kicker</a:t>
            </a:r>
          </a:p>
        </p:txBody>
      </p:sp>
      <p:sp>
        <p:nvSpPr>
          <p:cNvPr id="4" name="hero"/>
          <p:cNvSpPr>
            <a:spLocks noGrp="1"/>
          </p:cNvSpPr>
          <p:nvPr>
            <p:ph type="body" sz="quarter" idx="12" hasCustomPrompt="1"/>
          </p:nvPr>
        </p:nvSpPr>
        <p:spPr>
          <a:xfrm>
            <a:off x="594360" y="1938528"/>
            <a:ext cx="4389120" cy="1051560"/>
          </a:xfrm>
          <a:prstGeom prst="rect">
            <a:avLst/>
          </a:prstGeom>
          <a:noFill/>
        </p:spPr>
        <p:txBody>
          <a:bodyPr wrap="square" lIns="0" tIns="0" rIns="0" bIns="0" anchor="t" anchorCtr="0" rtlCol="0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7500" b="0" i="0" dirty="0">
                <a:solidFill>
                  <a:srgbClr val="C00000"/>
                </a:solidFill>
                <a:latin typeface="Sofia Sans Extra Condensed ExtraBold"/>
                <a:ea typeface="Sofia Sans Extra Condensed ExtraBold"/>
                <a:cs typeface="Sofia Sans Extra Condensed ExtraBold"/>
              </a:defRPr>
            </a:lvl1pPr>
          </a:lstStyle>
          <a:p>
            <a:r>
              <a:rPr lang="en-AU" dirty="0"/>
              <a:t>Hero</a:t>
            </a:r>
          </a:p>
        </p:txBody>
      </p:sp>
      <p:sp>
        <p:nvSpPr>
          <p:cNvPr id="5" name="caption"/>
          <p:cNvSpPr>
            <a:spLocks noGrp="1"/>
          </p:cNvSpPr>
          <p:nvPr>
            <p:ph type="body" sz="quarter" idx="13" hasCustomPrompt="1"/>
          </p:nvPr>
        </p:nvSpPr>
        <p:spPr>
          <a:xfrm>
            <a:off x="594360" y="2971800"/>
            <a:ext cx="4206240" cy="777240"/>
          </a:xfrm>
          <a:prstGeom prst="rect">
            <a:avLst/>
          </a:prstGeom>
          <a:noFill/>
        </p:spPr>
        <p:txBody>
          <a:bodyPr wrap="square" lIns="0" tIns="0" rIns="0" bIns="0" anchor="t" anchorCtr="0" rtlCol="0">
            <a:noAutofit/>
          </a:bodyPr>
          <a:lstStyle>
            <a:lvl1pPr marL="0" indent="0" algn="l">
              <a:lnSpc>
                <a:spcPct val="95000"/>
              </a:lnSpc>
              <a:spcBef>
                <a:spcPts val="0"/>
              </a:spcBef>
              <a:buNone/>
              <a:defRPr sz="2200" b="1" i="0" dirty="0">
                <a:solidFill>
                  <a:srgbClr val="060F2B"/>
                </a:solidFill>
                <a:latin typeface="Sofia Sans Extra Condensed"/>
                <a:ea typeface="Sofia Sans Extra Condensed"/>
                <a:cs typeface="Sofia Sans Extra Condensed"/>
              </a:defRPr>
            </a:lvl1pPr>
          </a:lstStyle>
          <a:p>
            <a:r>
              <a:rPr lang="en-AU" dirty="0"/>
              <a:t>Caption</a:t>
            </a:r>
          </a:p>
        </p:txBody>
      </p:sp>
      <p:sp>
        <p:nvSpPr>
          <p:cNvPr id="6" name="stat1"/>
          <p:cNvSpPr>
            <a:spLocks noGrp="1"/>
          </p:cNvSpPr>
          <p:nvPr>
            <p:ph type="body" sz="quarter" idx="14" hasCustomPrompt="1"/>
          </p:nvPr>
        </p:nvSpPr>
        <p:spPr>
          <a:xfrm>
            <a:off x="5394960" y="1645920"/>
            <a:ext cx="3383280" cy="640080"/>
          </a:xfrm>
          <a:prstGeom prst="rect">
            <a:avLst/>
          </a:prstGeom>
          <a:noFill/>
        </p:spPr>
        <p:txBody>
          <a:bodyPr wrap="square" lIns="0" tIns="0" rIns="0" bIns="0" anchor="t" anchorCtr="0" rtlCol="0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4500" b="0" i="0" dirty="0">
                <a:solidFill>
                  <a:srgbClr val="060F2B"/>
                </a:solidFill>
                <a:latin typeface="Sofia Sans Extra Condensed ExtraBold"/>
                <a:ea typeface="Sofia Sans Extra Condensed ExtraBold"/>
                <a:cs typeface="Sofia Sans Extra Condensed ExtraBold"/>
              </a:defRPr>
            </a:lvl1pPr>
          </a:lstStyle>
          <a:p>
            <a:r>
              <a:rPr lang="en-AU" dirty="0"/>
              <a:t>Stat1</a:t>
            </a:r>
          </a:p>
        </p:txBody>
      </p:sp>
      <p:sp>
        <p:nvSpPr>
          <p:cNvPr id="7" name="caption1"/>
          <p:cNvSpPr>
            <a:spLocks noGrp="1"/>
          </p:cNvSpPr>
          <p:nvPr>
            <p:ph type="body" sz="quarter" idx="15" hasCustomPrompt="1"/>
          </p:nvPr>
        </p:nvSpPr>
        <p:spPr>
          <a:xfrm>
            <a:off x="5394960" y="2267712"/>
            <a:ext cx="3200400" cy="566928"/>
          </a:xfrm>
          <a:prstGeom prst="rect">
            <a:avLst/>
          </a:prstGeom>
          <a:noFill/>
        </p:spPr>
        <p:txBody>
          <a:bodyPr wrap="square" lIns="0" tIns="0" rIns="0" bIns="0" anchor="t" anchorCtr="0" rtlCol="0">
            <a:noAutofit/>
          </a:bodyPr>
          <a:lstStyle>
            <a:lvl1pPr marL="0" indent="0" algn="l">
              <a:lnSpc>
                <a:spcPct val="115000"/>
              </a:lnSpc>
              <a:spcBef>
                <a:spcPts val="0"/>
              </a:spcBef>
              <a:buNone/>
              <a:defRPr sz="1200" b="0" i="0" dirty="0">
                <a:solidFill>
                  <a:srgbClr val="060F2B"/>
                </a:solidFill>
                <a:latin typeface="Montserrat Medium"/>
                <a:ea typeface="Montserrat Medium"/>
                <a:cs typeface="Montserrat Medium"/>
              </a:defRPr>
            </a:lvl1pPr>
          </a:lstStyle>
          <a:p>
            <a:r>
              <a:rPr lang="en-AU" dirty="0"/>
              <a:t>Caption1</a:t>
            </a:r>
          </a:p>
        </p:txBody>
      </p:sp>
      <p:sp>
        <p:nvSpPr>
          <p:cNvPr id="8" name="stat2"/>
          <p:cNvSpPr>
            <a:spLocks noGrp="1"/>
          </p:cNvSpPr>
          <p:nvPr>
            <p:ph type="body" sz="quarter" idx="16" hasCustomPrompt="1"/>
          </p:nvPr>
        </p:nvSpPr>
        <p:spPr>
          <a:xfrm>
            <a:off x="5394960" y="2926080"/>
            <a:ext cx="3383280" cy="640080"/>
          </a:xfrm>
          <a:prstGeom prst="rect">
            <a:avLst/>
          </a:prstGeom>
          <a:noFill/>
        </p:spPr>
        <p:txBody>
          <a:bodyPr wrap="square" lIns="0" tIns="0" rIns="0" bIns="0" anchor="t" anchorCtr="0" rtlCol="0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4500" b="0" i="0" dirty="0">
                <a:solidFill>
                  <a:srgbClr val="060F2B"/>
                </a:solidFill>
                <a:latin typeface="Sofia Sans Extra Condensed ExtraBold"/>
                <a:ea typeface="Sofia Sans Extra Condensed ExtraBold"/>
                <a:cs typeface="Sofia Sans Extra Condensed ExtraBold"/>
              </a:defRPr>
            </a:lvl1pPr>
          </a:lstStyle>
          <a:p>
            <a:r>
              <a:rPr lang="en-AU" dirty="0"/>
              <a:t>Stat2</a:t>
            </a:r>
          </a:p>
        </p:txBody>
      </p:sp>
      <p:sp>
        <p:nvSpPr>
          <p:cNvPr id="9" name="caption2"/>
          <p:cNvSpPr>
            <a:spLocks noGrp="1"/>
          </p:cNvSpPr>
          <p:nvPr>
            <p:ph type="body" sz="quarter" idx="17" hasCustomPrompt="1"/>
          </p:nvPr>
        </p:nvSpPr>
        <p:spPr>
          <a:xfrm>
            <a:off x="5394960" y="3547872"/>
            <a:ext cx="3200400" cy="566928"/>
          </a:xfrm>
          <a:prstGeom prst="rect">
            <a:avLst/>
          </a:prstGeom>
          <a:noFill/>
        </p:spPr>
        <p:txBody>
          <a:bodyPr wrap="square" lIns="0" tIns="0" rIns="0" bIns="0" anchor="t" anchorCtr="0" rtlCol="0">
            <a:noAutofit/>
          </a:bodyPr>
          <a:lstStyle>
            <a:lvl1pPr marL="0" indent="0" algn="l">
              <a:lnSpc>
                <a:spcPct val="115000"/>
              </a:lnSpc>
              <a:spcBef>
                <a:spcPts val="0"/>
              </a:spcBef>
              <a:buNone/>
              <a:defRPr sz="1200" b="0" i="0" dirty="0">
                <a:solidFill>
                  <a:srgbClr val="060F2B"/>
                </a:solidFill>
                <a:latin typeface="Montserrat Medium"/>
                <a:ea typeface="Montserrat Medium"/>
                <a:cs typeface="Montserrat Medium"/>
              </a:defRPr>
            </a:lvl1pPr>
          </a:lstStyle>
          <a:p>
            <a:r>
              <a:rPr lang="en-AU" dirty="0"/>
              <a:t>Caption2</a:t>
            </a:r>
          </a:p>
        </p:txBody>
      </p:sp>
      <p:sp>
        <p:nvSpPr>
          <p:cNvPr id="10" name="source"/>
          <p:cNvSpPr>
            <a:spLocks noGrp="1"/>
          </p:cNvSpPr>
          <p:nvPr>
            <p:ph type="body" sz="quarter" idx="18" hasCustomPrompt="1"/>
          </p:nvPr>
        </p:nvSpPr>
        <p:spPr>
          <a:xfrm>
            <a:off x="128016" y="4443984"/>
            <a:ext cx="6583680" cy="219456"/>
          </a:xfrm>
          <a:prstGeom prst="rect">
            <a:avLst/>
          </a:prstGeom>
          <a:noFill/>
        </p:spPr>
        <p:txBody>
          <a:bodyPr wrap="square" lIns="0" tIns="0" rIns="0" bIns="0" anchor="b" anchorCtr="0" rtlCol="0">
            <a:no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None/>
              <a:defRPr sz="600" b="0" i="0" dirty="0">
                <a:solidFill>
                  <a:srgbClr val="D9D9D9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r>
              <a:rPr lang="en-AU" dirty="0"/>
              <a:t>Source: publisher, “title”, date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line"/>
          <p:cNvSpPr>
            <a:spLocks noGrp="1"/>
          </p:cNvSpPr>
          <p:nvPr>
            <p:ph type="body" sz="quarter" idx="10" hasCustomPrompt="1"/>
          </p:nvPr>
        </p:nvSpPr>
        <p:spPr>
          <a:xfrm>
            <a:off x="502920" y="822960"/>
            <a:ext cx="6766560" cy="1417320"/>
          </a:xfrm>
          <a:prstGeom prst="rect">
            <a:avLst/>
          </a:prstGeom>
          <a:noFill/>
        </p:spPr>
        <p:txBody>
          <a:bodyPr wrap="square" lIns="0" tIns="0" rIns="0" bIns="0" anchor="b" anchorCtr="0" rtlCol="0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4800" b="0" i="0" dirty="0">
                <a:solidFill>
                  <a:srgbClr val="060F2B"/>
                </a:solidFill>
                <a:latin typeface="Sofia Sans Extra Condensed ExtraBold"/>
                <a:ea typeface="Sofia Sans Extra Condensed ExtraBold"/>
                <a:cs typeface="Sofia Sans Extra Condensed ExtraBold"/>
              </a:defRPr>
            </a:lvl1pPr>
          </a:lstStyle>
          <a:p>
            <a:r>
              <a:rPr lang="en-AU" dirty="0"/>
              <a:t>Headline</a:t>
            </a:r>
          </a:p>
        </p:txBody>
      </p:sp>
      <p:sp>
        <p:nvSpPr>
          <p:cNvPr id="3" name="body"/>
          <p:cNvSpPr>
            <a:spLocks noGrp="1"/>
          </p:cNvSpPr>
          <p:nvPr>
            <p:ph type="body" sz="quarter" idx="11" hasCustomPrompt="1"/>
          </p:nvPr>
        </p:nvSpPr>
        <p:spPr>
          <a:xfrm>
            <a:off x="502920" y="2377440"/>
            <a:ext cx="6035040" cy="822960"/>
          </a:xfrm>
          <a:prstGeom prst="rect">
            <a:avLst/>
          </a:prstGeom>
          <a:noFill/>
        </p:spPr>
        <p:txBody>
          <a:bodyPr wrap="square" lIns="0" tIns="0" rIns="0" bIns="0" anchor="t" anchorCtr="0" rtlCol="0">
            <a:noAutofit/>
          </a:bodyPr>
          <a:lstStyle>
            <a:lvl1pPr marL="0" indent="0" algn="l">
              <a:lnSpc>
                <a:spcPct val="115000"/>
              </a:lnSpc>
              <a:spcBef>
                <a:spcPts val="0"/>
              </a:spcBef>
              <a:buNone/>
              <a:defRPr sz="1200" b="0" i="0" dirty="0">
                <a:solidFill>
                  <a:srgbClr val="060F2B"/>
                </a:solidFill>
                <a:latin typeface="Montserrat Medium"/>
                <a:ea typeface="Montserrat Medium"/>
                <a:cs typeface="Montserrat Medium"/>
              </a:defRPr>
            </a:lvl1pPr>
          </a:lstStyle>
          <a:p>
            <a:r>
              <a:rPr lang="en-AU" dirty="0"/>
              <a:t>Body</a:t>
            </a:r>
          </a:p>
        </p:txBody>
      </p:sp>
      <p:sp>
        <p:nvSpPr>
          <p:cNvPr id="4" name="pivot"/>
          <p:cNvSpPr>
            <a:spLocks noGrp="1"/>
          </p:cNvSpPr>
          <p:nvPr>
            <p:ph type="body" sz="quarter" idx="12" hasCustomPrompt="1"/>
          </p:nvPr>
        </p:nvSpPr>
        <p:spPr>
          <a:xfrm>
            <a:off x="502920" y="3337560"/>
            <a:ext cx="6035040" cy="502920"/>
          </a:xfrm>
          <a:prstGeom prst="rect">
            <a:avLst/>
          </a:prstGeom>
          <a:noFill/>
        </p:spPr>
        <p:txBody>
          <a:bodyPr wrap="square" lIns="0" tIns="0" rIns="0" bIns="0" anchor="t" anchorCtr="0" rtlCol="0">
            <a:noAutofit/>
          </a:bodyPr>
          <a:lstStyle>
            <a:lvl1pPr marL="0" indent="0" algn="l">
              <a:lnSpc>
                <a:spcPct val="115000"/>
              </a:lnSpc>
              <a:spcBef>
                <a:spcPts val="0"/>
              </a:spcBef>
              <a:buNone/>
              <a:defRPr sz="1600" b="0" i="0" dirty="0">
                <a:solidFill>
                  <a:srgbClr val="BFA536"/>
                </a:solidFill>
                <a:latin typeface="Montserrat ExtraBold"/>
                <a:ea typeface="Montserrat ExtraBold"/>
                <a:cs typeface="Montserrat ExtraBold"/>
              </a:defRPr>
            </a:lvl1pPr>
          </a:lstStyle>
          <a:p>
            <a:r>
              <a:rPr lang="en-AU" dirty="0"/>
              <a:t>Pivot</a:t>
            </a:r>
          </a:p>
        </p:txBody>
      </p:sp>
      <p:sp>
        <p:nvSpPr>
          <p:cNvPr id="5" name="source"/>
          <p:cNvSpPr>
            <a:spLocks noGrp="1"/>
          </p:cNvSpPr>
          <p:nvPr>
            <p:ph type="body" sz="quarter" idx="13" hasCustomPrompt="1"/>
          </p:nvPr>
        </p:nvSpPr>
        <p:spPr>
          <a:xfrm>
            <a:off x="128016" y="4443984"/>
            <a:ext cx="6583680" cy="219456"/>
          </a:xfrm>
          <a:prstGeom prst="rect">
            <a:avLst/>
          </a:prstGeom>
          <a:noFill/>
        </p:spPr>
        <p:txBody>
          <a:bodyPr wrap="square" lIns="0" tIns="0" rIns="0" bIns="0" anchor="b" anchorCtr="0" rtlCol="0">
            <a:no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None/>
              <a:defRPr sz="600" b="0" i="0" dirty="0">
                <a:solidFill>
                  <a:srgbClr val="D9D9D9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r>
              <a:rPr lang="en-AU" dirty="0"/>
              <a:t>Source: publisher, “title”, date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-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line"/>
          <p:cNvSpPr>
            <a:spLocks noGrp="1"/>
          </p:cNvSpPr>
          <p:nvPr>
            <p:ph type="body" sz="quarter" idx="10" hasCustomPrompt="1"/>
          </p:nvPr>
        </p:nvSpPr>
        <p:spPr>
          <a:xfrm>
            <a:off x="365760" y="411480"/>
            <a:ext cx="5852160" cy="1280160"/>
          </a:xfrm>
          <a:prstGeom prst="rect">
            <a:avLst/>
          </a:prstGeom>
          <a:noFill/>
        </p:spPr>
        <p:txBody>
          <a:bodyPr wrap="square" lIns="0" tIns="0" rIns="0" bIns="0" anchor="t" anchorCtr="0" rtlCol="0">
            <a:noAutofit/>
          </a:bodyPr>
          <a:lstStyle>
            <a:lvl1pPr marL="0" indent="0" algn="l">
              <a:lnSpc>
                <a:spcPct val="88000"/>
              </a:lnSpc>
              <a:spcBef>
                <a:spcPts val="0"/>
              </a:spcBef>
              <a:buNone/>
              <a:defRPr sz="4500" b="0" i="0" dirty="0">
                <a:solidFill>
                  <a:srgbClr val="060F2B"/>
                </a:solidFill>
                <a:latin typeface="Sofia Sans Extra Condensed ExtraBold"/>
                <a:ea typeface="Sofia Sans Extra Condensed ExtraBold"/>
                <a:cs typeface="Sofia Sans Extra Condensed ExtraBold"/>
              </a:defRPr>
            </a:lvl1pPr>
          </a:lstStyle>
          <a:p>
            <a:r>
              <a:rPr lang="en-AU" dirty="0"/>
              <a:t>Headline</a:t>
            </a:r>
          </a:p>
        </p:txBody>
      </p:sp>
      <p:sp>
        <p:nvSpPr>
          <p:cNvPr id="3" name="body"/>
          <p:cNvSpPr>
            <a:spLocks noGrp="1"/>
          </p:cNvSpPr>
          <p:nvPr>
            <p:ph type="body" sz="quarter" idx="11" hasCustomPrompt="1"/>
          </p:nvPr>
        </p:nvSpPr>
        <p:spPr>
          <a:xfrm>
            <a:off x="365760" y="1188720"/>
            <a:ext cx="6035040" cy="2194560"/>
          </a:xfrm>
          <a:prstGeom prst="rect">
            <a:avLst/>
          </a:prstGeom>
          <a:noFill/>
        </p:spPr>
        <p:txBody>
          <a:bodyPr wrap="square" lIns="0" tIns="0" rIns="0" bIns="0" anchor="t" anchorCtr="0" rtlCol="0">
            <a:noAutofit/>
          </a:bodyPr>
          <a:lstStyle>
            <a:lvl1pPr marL="0" indent="0" algn="l">
              <a:lnSpc>
                <a:spcPct val="115000"/>
              </a:lnSpc>
              <a:spcBef>
                <a:spcPts val="0"/>
              </a:spcBef>
              <a:buNone/>
              <a:defRPr sz="1200" b="0" i="0" dirty="0">
                <a:solidFill>
                  <a:srgbClr val="060F2B"/>
                </a:solidFill>
                <a:latin typeface="Montserrat Medium"/>
                <a:ea typeface="Montserrat Medium"/>
                <a:cs typeface="Montserrat Medium"/>
              </a:defRPr>
            </a:lvl1pPr>
          </a:lstStyle>
          <a:p>
            <a:r>
              <a:rPr lang="en-AU" dirty="0"/>
              <a:t>Body</a:t>
            </a:r>
          </a:p>
        </p:txBody>
      </p:sp>
      <p:sp>
        <p:nvSpPr>
          <p:cNvPr id="4" name="conclusion"/>
          <p:cNvSpPr>
            <a:spLocks noGrp="1"/>
          </p:cNvSpPr>
          <p:nvPr>
            <p:ph type="body" sz="quarter" idx="12" hasCustomPrompt="1"/>
          </p:nvPr>
        </p:nvSpPr>
        <p:spPr>
          <a:xfrm>
            <a:off x="365760" y="1737360"/>
            <a:ext cx="6035040" cy="2606040"/>
          </a:xfrm>
          <a:prstGeom prst="rect">
            <a:avLst/>
          </a:prstGeom>
          <a:noFill/>
        </p:spPr>
        <p:txBody>
          <a:bodyPr wrap="square" lIns="0" tIns="0" rIns="0" bIns="0" anchor="t" anchorCtr="0" rtlCol="0">
            <a:noAutofit/>
          </a:bodyPr>
          <a:lstStyle>
            <a:lvl1pPr marL="0" indent="0" algn="l">
              <a:lnSpc>
                <a:spcPct val="115000"/>
              </a:lnSpc>
              <a:spcBef>
                <a:spcPts val="0"/>
              </a:spcBef>
              <a:buNone/>
              <a:defRPr sz="1400" b="1" i="0" dirty="0">
                <a:solidFill>
                  <a:srgbClr val="BFA536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r>
              <a:rPr lang="en-AU" dirty="0"/>
              <a:t>Conclusion</a:t>
            </a:r>
          </a:p>
        </p:txBody>
      </p:sp>
      <p:sp>
        <p:nvSpPr>
          <p:cNvPr id="5" name="source"/>
          <p:cNvSpPr>
            <a:spLocks noGrp="1"/>
          </p:cNvSpPr>
          <p:nvPr>
            <p:ph type="body" sz="quarter" idx="13" hasCustomPrompt="1"/>
          </p:nvPr>
        </p:nvSpPr>
        <p:spPr>
          <a:xfrm>
            <a:off x="128016" y="4443984"/>
            <a:ext cx="6583680" cy="219456"/>
          </a:xfrm>
          <a:prstGeom prst="rect">
            <a:avLst/>
          </a:prstGeom>
          <a:noFill/>
        </p:spPr>
        <p:txBody>
          <a:bodyPr wrap="square" lIns="0" tIns="0" rIns="0" bIns="0" anchor="b" anchorCtr="0" rtlCol="0">
            <a:no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None/>
              <a:defRPr sz="600" b="0" i="0" dirty="0">
                <a:solidFill>
                  <a:srgbClr val="D9D9D9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r>
              <a:rPr lang="en-AU" dirty="0"/>
              <a:t>Source: publisher, “title”, date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 showMasterSp="0">
  <p:cSld name="section-divider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body" sz="quarter" idx="10" hasCustomPrompt="1"/>
          </p:nvPr>
        </p:nvSpPr>
        <p:spPr>
          <a:xfrm>
            <a:off x="365760" y="1783080"/>
            <a:ext cx="8412480" cy="914400"/>
          </a:xfrm>
          <a:prstGeom prst="rect">
            <a:avLst/>
          </a:prstGeom>
          <a:noFill/>
        </p:spPr>
        <p:txBody>
          <a:bodyPr wrap="square" lIns="0" tIns="0" rIns="0" bIns="0" anchor="b" anchorCtr="0" rtlCol="0"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6400" b="0" i="0" dirty="0">
                <a:solidFill>
                  <a:srgbClr val="060F2B"/>
                </a:solidFill>
                <a:latin typeface="Sofia Sans Extra Condensed ExtraBold"/>
                <a:ea typeface="Sofia Sans Extra Condensed ExtraBold"/>
                <a:cs typeface="Sofia Sans Extra Condensed ExtraBold"/>
              </a:defRPr>
            </a:lvl1pPr>
          </a:lstStyle>
          <a:p>
            <a:r>
              <a:rPr lang="en-AU" dirty="0"/>
              <a:t>WHAT IT MEANS FOR INVESTORS</a:t>
            </a:r>
          </a:p>
        </p:txBody>
      </p:sp>
      <p:sp>
        <p:nvSpPr>
          <p:cNvPr id="3" name="subtitle"/>
          <p:cNvSpPr>
            <a:spLocks noGrp="1"/>
          </p:cNvSpPr>
          <p:nvPr>
            <p:ph type="body" sz="quarter" idx="11" hasCustomPrompt="1"/>
          </p:nvPr>
        </p:nvSpPr>
        <p:spPr>
          <a:xfrm>
            <a:off x="365760" y="2743200"/>
            <a:ext cx="8412480" cy="411480"/>
          </a:xfrm>
          <a:prstGeom prst="rect">
            <a:avLst/>
          </a:prstGeom>
          <a:noFill/>
        </p:spPr>
        <p:txBody>
          <a:bodyPr wrap="square" lIns="0" tIns="0" rIns="0" bIns="0" anchor="t" anchorCtr="0" rtlCol="0">
            <a:noAutofit/>
          </a:bodyPr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1200" b="0" i="1" dirty="0">
                <a:solidFill>
                  <a:srgbClr val="060F2B"/>
                </a:solidFill>
                <a:latin typeface="Montserrat Medium"/>
                <a:ea typeface="Montserrat Medium"/>
                <a:cs typeface="Montserrat Medium"/>
              </a:defRPr>
            </a:lvl1pPr>
          </a:lstStyle>
          <a:p>
            <a:r>
              <a:rPr lang="en-AU" dirty="0"/>
              <a:t>Cutting through the noise to find the signal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s-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line"/>
          <p:cNvSpPr>
            <a:spLocks noGrp="1"/>
          </p:cNvSpPr>
          <p:nvPr>
            <p:ph type="body" sz="quarter" idx="10" hasCustomPrompt="1"/>
          </p:nvPr>
        </p:nvSpPr>
        <p:spPr>
          <a:xfrm>
            <a:off x="365760" y="228600"/>
            <a:ext cx="8412480" cy="685800"/>
          </a:xfrm>
          <a:prstGeom prst="rect">
            <a:avLst/>
          </a:prstGeom>
          <a:noFill/>
        </p:spPr>
        <p:txBody>
          <a:bodyPr wrap="square" lIns="0" tIns="0" rIns="0" bIns="0" anchor="t" anchorCtr="0" rtlCol="0">
            <a:noAutofit/>
          </a:bodyPr>
          <a:lstStyle>
            <a:lvl1pPr marL="0" indent="0" algn="l">
              <a:lnSpc>
                <a:spcPct val="88000"/>
              </a:lnSpc>
              <a:spcBef>
                <a:spcPts val="0"/>
              </a:spcBef>
              <a:buNone/>
              <a:defRPr sz="4500" b="0" i="0" dirty="0">
                <a:solidFill>
                  <a:srgbClr val="060F2B"/>
                </a:solidFill>
                <a:latin typeface="Sofia Sans Extra Condensed ExtraBold"/>
                <a:ea typeface="Sofia Sans Extra Condensed ExtraBold"/>
                <a:cs typeface="Sofia Sans Extra Condensed ExtraBold"/>
              </a:defRPr>
            </a:lvl1pPr>
          </a:lstStyle>
          <a:p>
            <a:r>
              <a:rPr lang="en-AU" dirty="0"/>
              <a:t>Headline</a:t>
            </a:r>
          </a:p>
        </p:txBody>
      </p:sp>
      <p:sp>
        <p:nvSpPr>
          <p:cNvPr id="3" name="subtitle"/>
          <p:cNvSpPr>
            <a:spLocks noGrp="1"/>
          </p:cNvSpPr>
          <p:nvPr>
            <p:ph type="body" sz="quarter" idx="11" hasCustomPrompt="1"/>
          </p:nvPr>
        </p:nvSpPr>
        <p:spPr>
          <a:xfrm>
            <a:off x="365760" y="914400"/>
            <a:ext cx="8412480" cy="320040"/>
          </a:xfrm>
          <a:prstGeom prst="rect">
            <a:avLst/>
          </a:prstGeom>
          <a:noFill/>
        </p:spPr>
        <p:txBody>
          <a:bodyPr wrap="square" lIns="0" tIns="0" rIns="0" bIns="0" anchor="t" anchorCtr="0" rtlCol="0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200" b="0" i="1" dirty="0">
                <a:solidFill>
                  <a:srgbClr val="060F2B"/>
                </a:solidFill>
                <a:latin typeface="Montserrat Medium"/>
                <a:ea typeface="Montserrat Medium"/>
                <a:cs typeface="Montserrat Medium"/>
              </a:defRPr>
            </a:lvl1pPr>
          </a:lstStyle>
          <a:p>
            <a:r>
              <a:rPr lang="en-AU" dirty="0"/>
              <a:t>Subtitle</a:t>
            </a:r>
          </a:p>
        </p:txBody>
      </p:sp>
      <p:sp>
        <p:nvSpPr>
          <p:cNvPr id="4" name="card1"/>
          <p:cNvSpPr/>
          <p:nvPr/>
        </p:nvSpPr>
        <p:spPr>
          <a:xfrm>
            <a:off x="365760" y="1463040"/>
            <a:ext cx="7132320" cy="585216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3E3E3"/>
            </a:solidFill>
          </a:ln>
        </p:spPr>
        <p:txBody>
          <a:bodyPr/>
          <a:lstStyle/>
          <a:p>
            <a:endParaRPr lang="en-AU"/>
          </a:p>
        </p:txBody>
      </p:sp>
      <p:sp>
        <p:nvSpPr>
          <p:cNvPr id="5" name="card2"/>
          <p:cNvSpPr/>
          <p:nvPr/>
        </p:nvSpPr>
        <p:spPr>
          <a:xfrm>
            <a:off x="365760" y="2240280"/>
            <a:ext cx="7132320" cy="585216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3E3E3"/>
            </a:solidFill>
          </a:ln>
        </p:spPr>
        <p:txBody>
          <a:bodyPr/>
          <a:lstStyle/>
          <a:p>
            <a:endParaRPr lang="en-AU"/>
          </a:p>
        </p:txBody>
      </p:sp>
      <p:sp>
        <p:nvSpPr>
          <p:cNvPr id="6" name="card3"/>
          <p:cNvSpPr/>
          <p:nvPr/>
        </p:nvSpPr>
        <p:spPr>
          <a:xfrm>
            <a:off x="365760" y="3017520"/>
            <a:ext cx="7132320" cy="585216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3E3E3"/>
            </a:solidFill>
          </a:ln>
        </p:spPr>
        <p:txBody>
          <a:bodyPr/>
          <a:lstStyle/>
          <a:p>
            <a:endParaRPr lang="en-AU"/>
          </a:p>
        </p:txBody>
      </p:sp>
      <p:sp>
        <p:nvSpPr>
          <p:cNvPr id="7" name="q1"/>
          <p:cNvSpPr>
            <a:spLocks noGrp="1"/>
          </p:cNvSpPr>
          <p:nvPr>
            <p:ph type="body" sz="quarter" idx="12" hasCustomPrompt="1"/>
          </p:nvPr>
        </p:nvSpPr>
        <p:spPr>
          <a:xfrm>
            <a:off x="548640" y="1463040"/>
            <a:ext cx="6812280" cy="585216"/>
          </a:xfrm>
          <a:prstGeom prst="rect">
            <a:avLst/>
          </a:prstGeom>
          <a:noFill/>
        </p:spPr>
        <p:txBody>
          <a:bodyPr wrap="square" lIns="0" tIns="0" rIns="0" bIns="0" anchor="ctr" anchorCtr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200" b="0" i="0" dirty="0">
                <a:solidFill>
                  <a:srgbClr val="060F2B"/>
                </a:solidFill>
                <a:latin typeface="Sofia Sans Extra Condensed ExtraBold"/>
                <a:ea typeface="Sofia Sans Extra Condensed ExtraBold"/>
                <a:cs typeface="Sofia Sans Extra Condensed ExtraBold"/>
              </a:defRPr>
            </a:lvl1pPr>
          </a:lstStyle>
          <a:p>
            <a:r>
              <a:rPr lang="en-AU" dirty="0"/>
              <a:t>Q1</a:t>
            </a:r>
          </a:p>
        </p:txBody>
      </p:sp>
      <p:sp>
        <p:nvSpPr>
          <p:cNvPr id="8" name="q2"/>
          <p:cNvSpPr>
            <a:spLocks noGrp="1"/>
          </p:cNvSpPr>
          <p:nvPr>
            <p:ph type="body" sz="quarter" idx="13" hasCustomPrompt="1"/>
          </p:nvPr>
        </p:nvSpPr>
        <p:spPr>
          <a:xfrm>
            <a:off x="548640" y="2240280"/>
            <a:ext cx="6812280" cy="585216"/>
          </a:xfrm>
          <a:prstGeom prst="rect">
            <a:avLst/>
          </a:prstGeom>
          <a:noFill/>
        </p:spPr>
        <p:txBody>
          <a:bodyPr wrap="square" lIns="0" tIns="0" rIns="0" bIns="0" anchor="ctr" anchorCtr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200" b="0" i="0" dirty="0">
                <a:solidFill>
                  <a:srgbClr val="060F2B"/>
                </a:solidFill>
                <a:latin typeface="Sofia Sans Extra Condensed ExtraBold"/>
                <a:ea typeface="Sofia Sans Extra Condensed ExtraBold"/>
                <a:cs typeface="Sofia Sans Extra Condensed ExtraBold"/>
              </a:defRPr>
            </a:lvl1pPr>
          </a:lstStyle>
          <a:p>
            <a:r>
              <a:rPr lang="en-AU" dirty="0"/>
              <a:t>Q2</a:t>
            </a:r>
          </a:p>
        </p:txBody>
      </p:sp>
      <p:sp>
        <p:nvSpPr>
          <p:cNvPr id="9" name="q3"/>
          <p:cNvSpPr>
            <a:spLocks noGrp="1"/>
          </p:cNvSpPr>
          <p:nvPr>
            <p:ph type="body" sz="quarter" idx="14" hasCustomPrompt="1"/>
          </p:nvPr>
        </p:nvSpPr>
        <p:spPr>
          <a:xfrm>
            <a:off x="548640" y="3017520"/>
            <a:ext cx="6812280" cy="585216"/>
          </a:xfrm>
          <a:prstGeom prst="rect">
            <a:avLst/>
          </a:prstGeom>
          <a:noFill/>
        </p:spPr>
        <p:txBody>
          <a:bodyPr wrap="square" lIns="0" tIns="0" rIns="0" bIns="0" anchor="ctr" anchorCtr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200" b="0" i="0" dirty="0">
                <a:solidFill>
                  <a:srgbClr val="060F2B"/>
                </a:solidFill>
                <a:latin typeface="Sofia Sans Extra Condensed ExtraBold"/>
                <a:ea typeface="Sofia Sans Extra Condensed ExtraBold"/>
                <a:cs typeface="Sofia Sans Extra Condensed ExtraBold"/>
              </a:defRPr>
            </a:lvl1pPr>
          </a:lstStyle>
          <a:p>
            <a:r>
              <a:rPr lang="en-AU" dirty="0"/>
              <a:t>Q3</a:t>
            </a:r>
          </a:p>
        </p:txBody>
      </p:sp>
      <p:sp>
        <p:nvSpPr>
          <p:cNvPr id="10" name="disclaimer"/>
          <p:cNvSpPr>
            <a:spLocks noGrp="1"/>
          </p:cNvSpPr>
          <p:nvPr>
            <p:ph type="body" sz="quarter" idx="15" hasCustomPrompt="1"/>
          </p:nvPr>
        </p:nvSpPr>
        <p:spPr>
          <a:xfrm>
            <a:off x="365760" y="3794760"/>
            <a:ext cx="7132320" cy="365760"/>
          </a:xfrm>
          <a:prstGeom prst="rect">
            <a:avLst/>
          </a:prstGeom>
          <a:noFill/>
        </p:spPr>
        <p:txBody>
          <a:bodyPr wrap="square" lIns="0" tIns="0" rIns="0" bIns="0" anchor="t" anchorCtr="0" rtlCol="0">
            <a:noAutofit/>
          </a:bodyPr>
          <a:lstStyle>
            <a:lvl1pPr marL="0" indent="0" algn="l">
              <a:lnSpc>
                <a:spcPct val="115000"/>
              </a:lnSpc>
              <a:spcBef>
                <a:spcPts val="0"/>
              </a:spcBef>
              <a:buNone/>
              <a:defRPr sz="700" b="0" i="0" dirty="0">
                <a:solidFill>
                  <a:srgbClr val="D9D9D9"/>
                </a:solidFill>
                <a:latin typeface="Montserrat Medium"/>
                <a:ea typeface="Montserrat Medium"/>
                <a:cs typeface="Montserrat Medium"/>
              </a:defRPr>
            </a:lvl1pPr>
          </a:lstStyle>
          <a:p>
            <a:r>
              <a:rPr lang="en-AU" dirty="0"/>
              <a:t>Disclaimer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eck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line"/>
          <p:cNvSpPr>
            <a:spLocks noGrp="1"/>
          </p:cNvSpPr>
          <p:nvPr>
            <p:ph type="body" sz="quarter" idx="10" hasCustomPrompt="1"/>
          </p:nvPr>
        </p:nvSpPr>
        <p:spPr>
          <a:xfrm>
            <a:off x="365760" y="228600"/>
            <a:ext cx="8412480" cy="685800"/>
          </a:xfrm>
          <a:prstGeom prst="rect">
            <a:avLst/>
          </a:prstGeom>
          <a:noFill/>
        </p:spPr>
        <p:txBody>
          <a:bodyPr wrap="square" lIns="0" tIns="0" rIns="0" bIns="0" anchor="t" anchorCtr="0" rtlCol="0">
            <a:noAutofit/>
          </a:bodyPr>
          <a:lstStyle>
            <a:lvl1pPr marL="0" indent="0" algn="l">
              <a:lnSpc>
                <a:spcPct val="88000"/>
              </a:lnSpc>
              <a:spcBef>
                <a:spcPts val="0"/>
              </a:spcBef>
              <a:buNone/>
              <a:defRPr sz="4500" b="0" i="0" dirty="0">
                <a:solidFill>
                  <a:srgbClr val="060F2B"/>
                </a:solidFill>
                <a:latin typeface="Sofia Sans Extra Condensed ExtraBold"/>
                <a:ea typeface="Sofia Sans Extra Condensed ExtraBold"/>
                <a:cs typeface="Sofia Sans Extra Condensed ExtraBold"/>
              </a:defRPr>
            </a:lvl1pPr>
          </a:lstStyle>
          <a:p>
            <a:r>
              <a:rPr lang="en-AU" dirty="0"/>
              <a:t>Headline</a:t>
            </a:r>
          </a:p>
        </p:txBody>
      </p:sp>
      <p:sp>
        <p:nvSpPr>
          <p:cNvPr id="3" name="label1"/>
          <p:cNvSpPr>
            <a:spLocks noGrp="1"/>
          </p:cNvSpPr>
          <p:nvPr>
            <p:ph type="body" sz="quarter" idx="11" hasCustomPrompt="1"/>
          </p:nvPr>
        </p:nvSpPr>
        <p:spPr>
          <a:xfrm>
            <a:off x="365760" y="1051560"/>
            <a:ext cx="8046720" cy="246888"/>
          </a:xfrm>
          <a:prstGeom prst="rect">
            <a:avLst/>
          </a:prstGeom>
          <a:noFill/>
        </p:spPr>
        <p:txBody>
          <a:bodyPr wrap="square" lIns="0" tIns="0" rIns="0" bIns="0" anchor="t" anchorCtr="0" rtlCol="0">
            <a:no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None/>
              <a:defRPr sz="1200" b="1" i="0" dirty="0">
                <a:solidFill>
                  <a:srgbClr val="060F2B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r>
              <a:rPr lang="en-AU" dirty="0"/>
              <a:t>Label1</a:t>
            </a:r>
          </a:p>
        </p:txBody>
      </p:sp>
      <p:sp>
        <p:nvSpPr>
          <p:cNvPr id="4" name="detail1"/>
          <p:cNvSpPr>
            <a:spLocks noGrp="1"/>
          </p:cNvSpPr>
          <p:nvPr>
            <p:ph type="body" sz="quarter" idx="12" hasCustomPrompt="1"/>
          </p:nvPr>
        </p:nvSpPr>
        <p:spPr>
          <a:xfrm>
            <a:off x="365760" y="1298448"/>
            <a:ext cx="8046720" cy="246888"/>
          </a:xfrm>
          <a:prstGeom prst="rect">
            <a:avLst/>
          </a:prstGeom>
          <a:noFill/>
        </p:spPr>
        <p:txBody>
          <a:bodyPr wrap="square" lIns="0" tIns="0" rIns="0" bIns="0" anchor="t" anchorCtr="0" rtlCol="0">
            <a:noAutofit/>
          </a:bodyPr>
          <a:lstStyle>
            <a:lvl1pPr marL="0" indent="0" algn="l">
              <a:lnSpc>
                <a:spcPct val="115000"/>
              </a:lnSpc>
              <a:spcBef>
                <a:spcPts val="0"/>
              </a:spcBef>
              <a:buNone/>
              <a:defRPr sz="1100" b="0" i="1" dirty="0">
                <a:solidFill>
                  <a:srgbClr val="2D2B2C"/>
                </a:solidFill>
                <a:latin typeface="Montserrat Medium"/>
                <a:ea typeface="Montserrat Medium"/>
                <a:cs typeface="Montserrat Medium"/>
              </a:defRPr>
            </a:lvl1pPr>
          </a:lstStyle>
          <a:p>
            <a:r>
              <a:rPr lang="en-AU" dirty="0"/>
              <a:t>Detail1</a:t>
            </a:r>
          </a:p>
        </p:txBody>
      </p:sp>
      <p:sp>
        <p:nvSpPr>
          <p:cNvPr id="5" name="label2"/>
          <p:cNvSpPr>
            <a:spLocks noGrp="1"/>
          </p:cNvSpPr>
          <p:nvPr>
            <p:ph type="body" sz="quarter" idx="13" hasCustomPrompt="1"/>
          </p:nvPr>
        </p:nvSpPr>
        <p:spPr>
          <a:xfrm>
            <a:off x="365760" y="1645920"/>
            <a:ext cx="8046720" cy="246888"/>
          </a:xfrm>
          <a:prstGeom prst="rect">
            <a:avLst/>
          </a:prstGeom>
          <a:noFill/>
        </p:spPr>
        <p:txBody>
          <a:bodyPr wrap="square" lIns="0" tIns="0" rIns="0" bIns="0" anchor="t" anchorCtr="0" rtlCol="0">
            <a:no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None/>
              <a:defRPr sz="1200" b="1" i="0" dirty="0">
                <a:solidFill>
                  <a:srgbClr val="060F2B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r>
              <a:rPr lang="en-AU" dirty="0"/>
              <a:t>Label2</a:t>
            </a:r>
          </a:p>
        </p:txBody>
      </p:sp>
      <p:sp>
        <p:nvSpPr>
          <p:cNvPr id="6" name="detail2"/>
          <p:cNvSpPr>
            <a:spLocks noGrp="1"/>
          </p:cNvSpPr>
          <p:nvPr>
            <p:ph type="body" sz="quarter" idx="14" hasCustomPrompt="1"/>
          </p:nvPr>
        </p:nvSpPr>
        <p:spPr>
          <a:xfrm>
            <a:off x="365760" y="1892808"/>
            <a:ext cx="8046720" cy="246888"/>
          </a:xfrm>
          <a:prstGeom prst="rect">
            <a:avLst/>
          </a:prstGeom>
          <a:noFill/>
        </p:spPr>
        <p:txBody>
          <a:bodyPr wrap="square" lIns="0" tIns="0" rIns="0" bIns="0" anchor="t" anchorCtr="0" rtlCol="0">
            <a:noAutofit/>
          </a:bodyPr>
          <a:lstStyle>
            <a:lvl1pPr marL="0" indent="0" algn="l">
              <a:lnSpc>
                <a:spcPct val="115000"/>
              </a:lnSpc>
              <a:spcBef>
                <a:spcPts val="0"/>
              </a:spcBef>
              <a:buNone/>
              <a:defRPr sz="1100" b="0" i="1" dirty="0">
                <a:solidFill>
                  <a:srgbClr val="2D2B2C"/>
                </a:solidFill>
                <a:latin typeface="Montserrat Medium"/>
                <a:ea typeface="Montserrat Medium"/>
                <a:cs typeface="Montserrat Medium"/>
              </a:defRPr>
            </a:lvl1pPr>
          </a:lstStyle>
          <a:p>
            <a:r>
              <a:rPr lang="en-AU" dirty="0"/>
              <a:t>Detail2</a:t>
            </a:r>
          </a:p>
        </p:txBody>
      </p:sp>
      <p:sp>
        <p:nvSpPr>
          <p:cNvPr id="7" name="label3"/>
          <p:cNvSpPr>
            <a:spLocks noGrp="1"/>
          </p:cNvSpPr>
          <p:nvPr>
            <p:ph type="body" sz="quarter" idx="15" hasCustomPrompt="1"/>
          </p:nvPr>
        </p:nvSpPr>
        <p:spPr>
          <a:xfrm>
            <a:off x="365760" y="2240280"/>
            <a:ext cx="8046720" cy="246888"/>
          </a:xfrm>
          <a:prstGeom prst="rect">
            <a:avLst/>
          </a:prstGeom>
          <a:noFill/>
        </p:spPr>
        <p:txBody>
          <a:bodyPr wrap="square" lIns="0" tIns="0" rIns="0" bIns="0" anchor="t" anchorCtr="0" rtlCol="0">
            <a:no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None/>
              <a:defRPr sz="1200" b="1" i="0" dirty="0">
                <a:solidFill>
                  <a:srgbClr val="060F2B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r>
              <a:rPr lang="en-AU" dirty="0"/>
              <a:t>Label3</a:t>
            </a:r>
          </a:p>
        </p:txBody>
      </p:sp>
      <p:sp>
        <p:nvSpPr>
          <p:cNvPr id="8" name="detail3"/>
          <p:cNvSpPr>
            <a:spLocks noGrp="1"/>
          </p:cNvSpPr>
          <p:nvPr>
            <p:ph type="body" sz="quarter" idx="16" hasCustomPrompt="1"/>
          </p:nvPr>
        </p:nvSpPr>
        <p:spPr>
          <a:xfrm>
            <a:off x="365760" y="2487168"/>
            <a:ext cx="8046720" cy="246888"/>
          </a:xfrm>
          <a:prstGeom prst="rect">
            <a:avLst/>
          </a:prstGeom>
          <a:noFill/>
        </p:spPr>
        <p:txBody>
          <a:bodyPr wrap="square" lIns="0" tIns="0" rIns="0" bIns="0" anchor="t" anchorCtr="0" rtlCol="0">
            <a:noAutofit/>
          </a:bodyPr>
          <a:lstStyle>
            <a:lvl1pPr marL="0" indent="0" algn="l">
              <a:lnSpc>
                <a:spcPct val="115000"/>
              </a:lnSpc>
              <a:spcBef>
                <a:spcPts val="0"/>
              </a:spcBef>
              <a:buNone/>
              <a:defRPr sz="1100" b="0" i="1" dirty="0">
                <a:solidFill>
                  <a:srgbClr val="2D2B2C"/>
                </a:solidFill>
                <a:latin typeface="Montserrat Medium"/>
                <a:ea typeface="Montserrat Medium"/>
                <a:cs typeface="Montserrat Medium"/>
              </a:defRPr>
            </a:lvl1pPr>
          </a:lstStyle>
          <a:p>
            <a:r>
              <a:rPr lang="en-AU" dirty="0"/>
              <a:t>Detail3</a:t>
            </a:r>
          </a:p>
        </p:txBody>
      </p:sp>
      <p:sp>
        <p:nvSpPr>
          <p:cNvPr id="9" name="label4"/>
          <p:cNvSpPr>
            <a:spLocks noGrp="1"/>
          </p:cNvSpPr>
          <p:nvPr>
            <p:ph type="body" sz="quarter" idx="17" hasCustomPrompt="1"/>
          </p:nvPr>
        </p:nvSpPr>
        <p:spPr>
          <a:xfrm>
            <a:off x="365760" y="2834640"/>
            <a:ext cx="8046720" cy="246888"/>
          </a:xfrm>
          <a:prstGeom prst="rect">
            <a:avLst/>
          </a:prstGeom>
          <a:noFill/>
        </p:spPr>
        <p:txBody>
          <a:bodyPr wrap="square" lIns="0" tIns="0" rIns="0" bIns="0" anchor="t" anchorCtr="0" rtlCol="0">
            <a:no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None/>
              <a:defRPr sz="1200" b="1" i="0" dirty="0">
                <a:solidFill>
                  <a:srgbClr val="060F2B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r>
              <a:rPr lang="en-AU" dirty="0"/>
              <a:t>Label4</a:t>
            </a:r>
          </a:p>
        </p:txBody>
      </p:sp>
      <p:sp>
        <p:nvSpPr>
          <p:cNvPr id="10" name="detail4"/>
          <p:cNvSpPr>
            <a:spLocks noGrp="1"/>
          </p:cNvSpPr>
          <p:nvPr>
            <p:ph type="body" sz="quarter" idx="18" hasCustomPrompt="1"/>
          </p:nvPr>
        </p:nvSpPr>
        <p:spPr>
          <a:xfrm>
            <a:off x="365760" y="3081528"/>
            <a:ext cx="8046720" cy="246888"/>
          </a:xfrm>
          <a:prstGeom prst="rect">
            <a:avLst/>
          </a:prstGeom>
          <a:noFill/>
        </p:spPr>
        <p:txBody>
          <a:bodyPr wrap="square" lIns="0" tIns="0" rIns="0" bIns="0" anchor="t" anchorCtr="0" rtlCol="0">
            <a:noAutofit/>
          </a:bodyPr>
          <a:lstStyle>
            <a:lvl1pPr marL="0" indent="0" algn="l">
              <a:lnSpc>
                <a:spcPct val="115000"/>
              </a:lnSpc>
              <a:spcBef>
                <a:spcPts val="0"/>
              </a:spcBef>
              <a:buNone/>
              <a:defRPr sz="1100" b="0" i="1" dirty="0">
                <a:solidFill>
                  <a:srgbClr val="2D2B2C"/>
                </a:solidFill>
                <a:latin typeface="Montserrat Medium"/>
                <a:ea typeface="Montserrat Medium"/>
                <a:cs typeface="Montserrat Medium"/>
              </a:defRPr>
            </a:lvl1pPr>
          </a:lstStyle>
          <a:p>
            <a:r>
              <a:rPr lang="en-AU" dirty="0"/>
              <a:t>Detail4</a:t>
            </a:r>
          </a:p>
        </p:txBody>
      </p:sp>
      <p:sp>
        <p:nvSpPr>
          <p:cNvPr id="11" name="label5"/>
          <p:cNvSpPr>
            <a:spLocks noGrp="1"/>
          </p:cNvSpPr>
          <p:nvPr>
            <p:ph type="body" sz="quarter" idx="19" hasCustomPrompt="1"/>
          </p:nvPr>
        </p:nvSpPr>
        <p:spPr>
          <a:xfrm>
            <a:off x="365760" y="3429000"/>
            <a:ext cx="8046720" cy="246888"/>
          </a:xfrm>
          <a:prstGeom prst="rect">
            <a:avLst/>
          </a:prstGeom>
          <a:noFill/>
        </p:spPr>
        <p:txBody>
          <a:bodyPr wrap="square" lIns="0" tIns="0" rIns="0" bIns="0" anchor="t" anchorCtr="0" rtlCol="0">
            <a:no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None/>
              <a:defRPr sz="1200" b="1" i="0" dirty="0">
                <a:solidFill>
                  <a:srgbClr val="060F2B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r>
              <a:rPr lang="en-AU" dirty="0"/>
              <a:t>Label5</a:t>
            </a:r>
          </a:p>
        </p:txBody>
      </p:sp>
      <p:sp>
        <p:nvSpPr>
          <p:cNvPr id="12" name="detail5"/>
          <p:cNvSpPr>
            <a:spLocks noGrp="1"/>
          </p:cNvSpPr>
          <p:nvPr>
            <p:ph type="body" sz="quarter" idx="20" hasCustomPrompt="1"/>
          </p:nvPr>
        </p:nvSpPr>
        <p:spPr>
          <a:xfrm>
            <a:off x="365760" y="3675888"/>
            <a:ext cx="8046720" cy="246888"/>
          </a:xfrm>
          <a:prstGeom prst="rect">
            <a:avLst/>
          </a:prstGeom>
          <a:noFill/>
        </p:spPr>
        <p:txBody>
          <a:bodyPr wrap="square" lIns="0" tIns="0" rIns="0" bIns="0" anchor="t" anchorCtr="0" rtlCol="0">
            <a:noAutofit/>
          </a:bodyPr>
          <a:lstStyle>
            <a:lvl1pPr marL="0" indent="0" algn="l">
              <a:lnSpc>
                <a:spcPct val="115000"/>
              </a:lnSpc>
              <a:spcBef>
                <a:spcPts val="0"/>
              </a:spcBef>
              <a:buNone/>
              <a:defRPr sz="1100" b="0" i="1" dirty="0">
                <a:solidFill>
                  <a:srgbClr val="2D2B2C"/>
                </a:solidFill>
                <a:latin typeface="Montserrat Medium"/>
                <a:ea typeface="Montserrat Medium"/>
                <a:cs typeface="Montserrat Medium"/>
              </a:defRPr>
            </a:lvl1pPr>
          </a:lstStyle>
          <a:p>
            <a:r>
              <a:rPr lang="en-AU" dirty="0"/>
              <a:t>Detail5</a:t>
            </a:r>
          </a:p>
        </p:txBody>
      </p:sp>
      <p:sp>
        <p:nvSpPr>
          <p:cNvPr id="13" name="disclaimer"/>
          <p:cNvSpPr>
            <a:spLocks noGrp="1"/>
          </p:cNvSpPr>
          <p:nvPr>
            <p:ph type="body" sz="quarter" idx="21" hasCustomPrompt="1"/>
          </p:nvPr>
        </p:nvSpPr>
        <p:spPr>
          <a:xfrm>
            <a:off x="365760" y="4023360"/>
            <a:ext cx="8046720" cy="365760"/>
          </a:xfrm>
          <a:prstGeom prst="rect">
            <a:avLst/>
          </a:prstGeom>
          <a:noFill/>
        </p:spPr>
        <p:txBody>
          <a:bodyPr wrap="square" lIns="0" tIns="0" rIns="0" bIns="0" anchor="t" anchorCtr="0" rtlCol="0">
            <a:noAutofit/>
          </a:bodyPr>
          <a:lstStyle>
            <a:lvl1pPr marL="0" indent="0" algn="l">
              <a:lnSpc>
                <a:spcPct val="115000"/>
              </a:lnSpc>
              <a:spcBef>
                <a:spcPts val="0"/>
              </a:spcBef>
              <a:buNone/>
              <a:defRPr sz="700" b="0" i="0" dirty="0">
                <a:solidFill>
                  <a:srgbClr val="D9D9D9"/>
                </a:solidFill>
                <a:latin typeface="Montserrat Medium"/>
                <a:ea typeface="Montserrat Medium"/>
                <a:cs typeface="Montserrat Medium"/>
              </a:defRPr>
            </a:lvl1pPr>
          </a:lstStyle>
          <a:p>
            <a:r>
              <a:rPr lang="en-AU" dirty="0"/>
              <a:t>Disclaimer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-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line"/>
          <p:cNvSpPr>
            <a:spLocks noGrp="1"/>
          </p:cNvSpPr>
          <p:nvPr>
            <p:ph type="body" sz="quarter" idx="10" hasCustomPrompt="1"/>
          </p:nvPr>
        </p:nvSpPr>
        <p:spPr>
          <a:xfrm>
            <a:off x="411480" y="502920"/>
            <a:ext cx="8321040" cy="2834640"/>
          </a:xfrm>
          <a:prstGeom prst="rect">
            <a:avLst/>
          </a:prstGeom>
          <a:noFill/>
        </p:spPr>
        <p:txBody>
          <a:bodyPr wrap="square" lIns="0" tIns="0" rIns="0" bIns="0" anchor="b" anchorCtr="0" rtlCol="0">
            <a:noAutofit/>
          </a:bodyPr>
          <a:lstStyle>
            <a:lvl1pPr marL="0" indent="0" algn="l">
              <a:lnSpc>
                <a:spcPct val="88000"/>
              </a:lnSpc>
              <a:spcBef>
                <a:spcPts val="0"/>
              </a:spcBef>
              <a:buNone/>
              <a:defRPr sz="7000" b="0" i="0" dirty="0">
                <a:solidFill>
                  <a:srgbClr val="060F2B"/>
                </a:solidFill>
                <a:latin typeface="Sofia Sans Extra Condensed ExtraBold"/>
                <a:ea typeface="Sofia Sans Extra Condensed ExtraBold"/>
                <a:cs typeface="Sofia Sans Extra Condensed ExtraBold"/>
              </a:defRPr>
            </a:lvl1pPr>
          </a:lstStyle>
          <a:p>
            <a:r>
              <a:rPr lang="en-AU" dirty="0"/>
              <a:t>Headline</a:t>
            </a:r>
          </a:p>
        </p:txBody>
      </p:sp>
      <p:sp>
        <p:nvSpPr>
          <p:cNvPr id="3" name="body"/>
          <p:cNvSpPr>
            <a:spLocks noGrp="1"/>
          </p:cNvSpPr>
          <p:nvPr>
            <p:ph type="body" sz="quarter" idx="11" hasCustomPrompt="1"/>
          </p:nvPr>
        </p:nvSpPr>
        <p:spPr>
          <a:xfrm>
            <a:off x="411480" y="3474720"/>
            <a:ext cx="6583680" cy="640080"/>
          </a:xfrm>
          <a:prstGeom prst="rect">
            <a:avLst/>
          </a:prstGeom>
          <a:noFill/>
        </p:spPr>
        <p:txBody>
          <a:bodyPr wrap="square" lIns="0" tIns="0" rIns="0" bIns="0" anchor="t" anchorCtr="0" rtlCol="0">
            <a:noAutofit/>
          </a:bodyPr>
          <a:lstStyle>
            <a:lvl1pPr marL="0" indent="0" algn="l">
              <a:lnSpc>
                <a:spcPct val="115000"/>
              </a:lnSpc>
              <a:spcBef>
                <a:spcPts val="0"/>
              </a:spcBef>
              <a:buNone/>
              <a:defRPr sz="1200" b="0" i="0" dirty="0">
                <a:solidFill>
                  <a:srgbClr val="060F2B"/>
                </a:solidFill>
                <a:latin typeface="Montserrat Medium"/>
                <a:ea typeface="Montserrat Medium"/>
                <a:cs typeface="Montserrat Medium"/>
              </a:defRPr>
            </a:lvl1pPr>
          </a:lstStyle>
          <a:p>
            <a:r>
              <a:rPr lang="en-AU" dirty="0"/>
              <a:t>Body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4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5.xml"/><Relationship Id="rId18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7.xml"/><Relationship Id="rId20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footer rule"/>
          <p:cNvCxnSpPr/>
          <p:nvPr/>
        </p:nvCxnSpPr>
        <p:spPr>
          <a:xfrm>
            <a:off x="0" y="4700016"/>
            <a:ext cx="9144000" cy="0"/>
          </a:xfrm>
          <a:prstGeom prst="line">
            <a:avLst/>
          </a:prstGeom>
          <a:ln w="9525">
            <a:solidFill>
              <a:srgbClr val="BFA536"/>
            </a:solidFill>
          </a:ln>
        </p:spPr>
      </p:cxnSp>
      <p:pic>
        <p:nvPicPr>
          <p:cNvPr id="8" name="logo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28016" y="4764024"/>
            <a:ext cx="1143000" cy="310896"/>
          </a:xfrm>
          <a:prstGeom prst="rect">
            <a:avLst/>
          </a:prstGeom>
        </p:spPr>
      </p:pic>
      <p:sp>
        <p:nvSpPr>
          <p:cNvPr id="9" name="brand"/>
          <p:cNvSpPr txBox="1"/>
          <p:nvPr/>
        </p:nvSpPr>
        <p:spPr>
          <a:xfrm>
            <a:off x="6848856" y="4745736"/>
            <a:ext cx="2221992" cy="356616"/>
          </a:xfrm>
          <a:prstGeom prst="rect">
            <a:avLst/>
          </a:prstGeom>
          <a:noFill/>
        </p:spPr>
        <p:txBody>
          <a:bodyPr wrap="square" lIns="0" tIns="0" rIns="0" bIns="0" anchor="ctr" anchorCtr="0" rtlCol="0">
            <a:no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AU" sz="1000" b="1" i="0" dirty="0">
                <a:solidFill>
                  <a:srgbClr val="060F2B"/>
                </a:solidFill>
                <a:latin typeface="Montserrat"/>
                <a:ea typeface="Montserrat"/>
                <a:cs typeface="Montserrat"/>
              </a:rPr>
              <a:t>MONEY FOR LIFE</a:t>
            </a:r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2"/>
    <p:sldLayoutId id="2147483659" r:id="rId1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3666" r:id="rId20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.png"/><Relationship Id="rId3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"/>
          <p:cNvSpPr>
            <a:spLocks noGrp="1"/>
          </p:cNvSpPr>
          <p:nvPr>
            <p:ph type="body" idx="10" sz="quarter"/>
          </p:nvPr>
        </p:nvSpPr>
        <p:spPr>
          <a:xfrm>
            <a:off x="484632" y="1417320"/>
            <a:ext cx="8138160" cy="1051560"/>
          </a:xfrm>
        </p:spPr>
        <p:txBody>
          <a:bodyPr wrap="square" lIns="0" tIns="0" rIns="0" bIns="0" anchor="b" anchorCtr="0" rtlCol="0">
            <a:noAutofit/>
          </a:bodyPr>
          <a:lstStyle/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lang="en-AU" sz="7500" b="0" i="0" dirty="0">
                <a:solidFill>
                  <a:srgbClr val="FFFFFF"/>
                </a:solidFill>
                <a:latin typeface="Sofia Sans Extra Condensed ExtraBold"/>
                <a:ea typeface="Sofia Sans Extra Condensed ExtraBold"/>
                <a:cs typeface="Sofia Sans Extra Condensed ExtraBold"/>
              </a:rPr>
              <a:t>STATE OF THE NATION</a:t>
            </a:r>
            <a:endParaRPr lang="en-AU" sz="7500" dirty="0"/>
          </a:p>
        </p:txBody>
      </p:sp>
      <p:sp>
        <p:nvSpPr>
          <p:cNvPr id="3" name="subtitle"/>
          <p:cNvSpPr>
            <a:spLocks noGrp="1"/>
          </p:cNvSpPr>
          <p:nvPr>
            <p:ph type="body" idx="11" sz="quarter"/>
          </p:nvPr>
        </p:nvSpPr>
        <p:spPr>
          <a:xfrm>
            <a:off x="484632" y="2560320"/>
            <a:ext cx="8138160" cy="731520"/>
          </a:xfrm>
        </p:spPr>
        <p:txBody>
          <a:bodyPr wrap="square" lIns="0" tIns="0" rIns="0" bIns="0" anchor="t" anchorCtr="0" rtlCol="0">
            <a:noAutofit/>
          </a:bodyPr>
          <a:lstStyle/>
          <a:p>
            <a:pPr marL="0" indent="0" algn="l">
              <a:lnSpc>
                <a:spcPct val="125000"/>
              </a:lnSpc>
              <a:spcBef>
                <a:spcPts val="0"/>
              </a:spcBef>
              <a:buNone/>
            </a:pPr>
            <a:r>
              <a:rPr lang="en-AU" sz="1400" b="0" i="1" dirty="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</a:rPr>
              <a:t>What's happening in Australia and what it means</a:t>
            </a:r>
            <a:br>
              <a:rPr lang="en-AU" sz="1400" b="0" i="1" dirty="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</a:rPr>
            </a:br>
            <a:r>
              <a:rPr lang="en-AU" sz="1400" b="0" i="1" dirty="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</a:rPr>
              <a:t>for property owners and investors</a:t>
            </a:r>
            <a:endParaRPr lang="en-AU" sz="1400" dirty="0"/>
          </a:p>
        </p:txBody>
      </p:sp>
      <p:sp>
        <p:nvSpPr>
          <p:cNvPr id="4" name="byline"/>
          <p:cNvSpPr>
            <a:spLocks noGrp="1"/>
          </p:cNvSpPr>
          <p:nvPr>
            <p:ph type="body" idx="12" sz="quarter"/>
          </p:nvPr>
        </p:nvSpPr>
        <p:spPr>
          <a:xfrm>
            <a:off x="512064" y="3931920"/>
            <a:ext cx="8138160" cy="365760"/>
          </a:xfrm>
        </p:spPr>
        <p:txBody>
          <a:bodyPr wrap="square" lIns="0" tIns="0" rIns="0" bIns="0" anchor="t" anchorCtr="0" rtlCol="0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en-AU" sz="2000" b="1" i="0" dirty="0">
                <a:solidFill>
                  <a:srgbClr val="F4F4F2"/>
                </a:solidFill>
                <a:latin typeface="Montserrat"/>
                <a:ea typeface="Montserrat"/>
                <a:cs typeface="Montserrat"/>
              </a:rPr>
              <a:t>by George Markoski</a:t>
            </a:r>
            <a:endParaRPr lang="en-AU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6" name="chart" descr="rba-cash-rate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28600" y="228600"/>
            <a:ext cx="4856130" cy="4114800"/>
          </a:xfrm>
          <a:prstGeom prst="rect">
            <a:avLst/>
          </a:prstGeom>
        </p:spPr>
      </p:pic>
      <p:sp>
        <p:nvSpPr>
          <p:cNvPr id="3" name="headline"/>
          <p:cNvSpPr>
            <a:spLocks noGrp="1"/>
          </p:cNvSpPr>
          <p:nvPr>
            <p:ph type="body" idx="11" sz="quarter"/>
          </p:nvPr>
        </p:nvSpPr>
        <p:spPr>
          <a:xfrm>
            <a:off x="5760720" y="228600"/>
            <a:ext cx="3017520" cy="1847088"/>
          </a:xfrm>
        </p:spPr>
        <p:txBody>
          <a:bodyPr wrap="square" lIns="0" tIns="0" rIns="0" bIns="0" anchor="t" anchorCtr="0" rtlCol="0">
            <a:noAutofit/>
          </a:bodyPr>
          <a:lstStyle/>
          <a:p>
            <a:pPr marL="0" indent="0" algn="l">
              <a:lnSpc>
                <a:spcPct val="88000"/>
              </a:lnSpc>
              <a:spcBef>
                <a:spcPts val="0"/>
              </a:spcBef>
              <a:buNone/>
            </a:pPr>
            <a:r>
              <a:rPr lang="en-AU" sz="4500" b="0" i="0" dirty="0">
                <a:solidFill>
                  <a:srgbClr val="060F2B"/>
                </a:solidFill>
                <a:latin typeface="Sofia Sans Extra Condensed ExtraBold"/>
                <a:ea typeface="Sofia Sans Extra Condensed ExtraBold"/>
                <a:cs typeface="Sofia Sans Extra Condensed ExtraBold"/>
              </a:rPr>
              <a:t>The RBA Has</a:t>
            </a:r>
            <a:br>
              <a:rPr lang="en-AU" sz="4500" b="0" i="0" dirty="0">
                <a:solidFill>
                  <a:srgbClr val="060F2B"/>
                </a:solidFill>
                <a:latin typeface="Sofia Sans Extra Condensed ExtraBold"/>
                <a:ea typeface="Sofia Sans Extra Condensed ExtraBold"/>
                <a:cs typeface="Sofia Sans Extra Condensed ExtraBold"/>
              </a:rPr>
            </a:br>
            <a:r>
              <a:rPr lang="en-AU" sz="4500" b="0" i="0" dirty="0">
                <a:solidFill>
                  <a:srgbClr val="060F2B"/>
                </a:solidFill>
                <a:latin typeface="Sofia Sans Extra Condensed ExtraBold"/>
                <a:ea typeface="Sofia Sans Extra Condensed ExtraBold"/>
                <a:cs typeface="Sofia Sans Extra Condensed ExtraBold"/>
              </a:rPr>
              <a:t>Raised Rates</a:t>
            </a:r>
            <a:br>
              <a:rPr lang="en-AU" sz="4500" b="0" i="0" dirty="0">
                <a:solidFill>
                  <a:srgbClr val="060F2B"/>
                </a:solidFill>
                <a:latin typeface="Sofia Sans Extra Condensed ExtraBold"/>
                <a:ea typeface="Sofia Sans Extra Condensed ExtraBold"/>
                <a:cs typeface="Sofia Sans Extra Condensed ExtraBold"/>
              </a:rPr>
            </a:br>
            <a:r>
              <a:rPr lang="en-AU" sz="4500" b="0" i="0" dirty="0">
                <a:solidFill>
                  <a:srgbClr val="060F2B"/>
                </a:solidFill>
                <a:latin typeface="Sofia Sans Extra Condensed ExtraBold"/>
                <a:ea typeface="Sofia Sans Extra Condensed ExtraBold"/>
                <a:cs typeface="Sofia Sans Extra Condensed ExtraBold"/>
              </a:rPr>
              <a:t>Again</a:t>
            </a:r>
            <a:endParaRPr lang="en-AU" sz="4500" dirty="0"/>
          </a:p>
        </p:txBody>
      </p:sp>
      <p:sp>
        <p:nvSpPr>
          <p:cNvPr id="4" name="body"/>
          <p:cNvSpPr>
            <a:spLocks noGrp="1"/>
          </p:cNvSpPr>
          <p:nvPr>
            <p:ph type="body" idx="12" sz="quarter"/>
          </p:nvPr>
        </p:nvSpPr>
        <p:spPr>
          <a:xfrm>
            <a:off x="5760720" y="2258568"/>
            <a:ext cx="3017520" cy="2084832"/>
          </a:xfrm>
        </p:spPr>
        <p:txBody>
          <a:bodyPr wrap="square" lIns="0" tIns="0" rIns="0" bIns="0" anchor="t" anchorCtr="0" rtlCol="0">
            <a:noAutofit/>
          </a:bodyPr>
          <a:lstStyle/>
          <a:p>
            <a:pPr marL="0" indent="0" algn="l">
              <a:lnSpc>
                <a:spcPct val="115000"/>
              </a:lnSpc>
              <a:spcBef>
                <a:spcPts val="0"/>
              </a:spcBef>
              <a:buNone/>
            </a:pPr>
            <a:r>
              <a:rPr lang="en-AU" sz="1200" b="0" i="0" dirty="0">
                <a:solidFill>
                  <a:srgbClr val="060F2B"/>
                </a:solidFill>
                <a:latin typeface="Montserrat Medium"/>
                <a:ea typeface="Montserrat Medium"/>
                <a:cs typeface="Montserrat Medium"/>
              </a:rPr>
              <a:t>The cash rate rose </a:t>
            </a:r>
            <a:r>
              <a:rPr lang="en-AU" sz="1200" b="1" i="0" dirty="0">
                <a:solidFill>
                  <a:srgbClr val="060F2B"/>
                </a:solidFill>
                <a:latin typeface="Montserrat"/>
                <a:ea typeface="Montserrat"/>
                <a:cs typeface="Montserrat"/>
              </a:rPr>
              <a:t>25 basis points to 4.85%</a:t>
            </a:r>
            <a:r>
              <a:rPr lang="en-AU" sz="1200" b="0" i="0" dirty="0">
                <a:solidFill>
                  <a:srgbClr val="060F2B"/>
                </a:solidFill>
                <a:latin typeface="Montserrat Medium"/>
                <a:ea typeface="Montserrat Medium"/>
                <a:cs typeface="Montserrat Medium"/>
              </a:rPr>
              <a:t> on 3 November.</a:t>
            </a:r>
            <a:endParaRPr lang="en-AU" sz="1200" dirty="0"/>
          </a:p>
          <a:p>
            <a:pPr marL="0" indent="0" algn="l">
              <a:lnSpc>
                <a:spcPct val="115000"/>
              </a:lnSpc>
              <a:spcBef>
                <a:spcPts val="600"/>
              </a:spcBef>
              <a:buNone/>
            </a:pPr>
            <a:r>
              <a:rPr lang="en-AU" sz="1200" b="0" i="0" dirty="0">
                <a:solidFill>
                  <a:srgbClr val="060F2B"/>
                </a:solidFill>
                <a:latin typeface="Montserrat Medium"/>
                <a:ea typeface="Montserrat Medium"/>
                <a:cs typeface="Montserrat Medium"/>
              </a:rPr>
              <a:t>Six board members voted to raise; three wanted to hold.</a:t>
            </a:r>
            <a:endParaRPr lang="en-AU" sz="1200" dirty="0"/>
          </a:p>
        </p:txBody>
      </p:sp>
      <p:sp>
        <p:nvSpPr>
          <p:cNvPr id="5" name="source"/>
          <p:cNvSpPr>
            <a:spLocks noGrp="1"/>
          </p:cNvSpPr>
          <p:nvPr>
            <p:ph type="body" idx="13" sz="quarter"/>
          </p:nvPr>
        </p:nvSpPr>
        <p:spPr>
          <a:xfrm>
            <a:off x="128016" y="4443984"/>
            <a:ext cx="6583680" cy="219456"/>
          </a:xfrm>
        </p:spPr>
        <p:txBody>
          <a:bodyPr wrap="square" lIns="0" tIns="0" rIns="0" bIns="0" anchor="b" anchorCtr="0" rtlCol="0">
            <a:noAutofit/>
          </a:bodyPr>
          <a:lstStyle/>
          <a:p>
            <a:pPr marL="0" indent="0" algn="l">
              <a:lnSpc>
                <a:spcPct val="110000"/>
              </a:lnSpc>
              <a:spcBef>
                <a:spcPts val="0"/>
              </a:spcBef>
              <a:buNone/>
            </a:pPr>
            <a:r>
              <a:rPr lang="en-AU" sz="600" b="0" i="0" dirty="0">
                <a:solidFill>
                  <a:srgbClr val="D9D9D9"/>
                </a:solidFill>
                <a:latin typeface="Montserrat"/>
                <a:ea typeface="Montserrat"/>
                <a:cs typeface="Montserrat"/>
              </a:rPr>
              <a:t>Source: Reserve Bank of Australia, Monetary Policy Decision, 3 November 2026; chart: RBA Chart Pack, 4 November 2026, data to 29 October (before this rise).</a:t>
            </a:r>
            <a:endParaRPr lang="en-AU" sz="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10" name="chart" descr="abs-cpi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365760" y="1097280"/>
            <a:ext cx="6209321" cy="3246120"/>
          </a:xfrm>
          <a:prstGeom prst="rect">
            <a:avLst/>
          </a:prstGeom>
        </p:spPr>
      </p:pic>
      <p:sp>
        <p:nvSpPr>
          <p:cNvPr id="2" name="headline"/>
          <p:cNvSpPr>
            <a:spLocks noGrp="1"/>
          </p:cNvSpPr>
          <p:nvPr>
            <p:ph type="body" idx="10" sz="quarter"/>
          </p:nvPr>
        </p:nvSpPr>
        <p:spPr>
          <a:xfrm>
            <a:off x="365760" y="228600"/>
            <a:ext cx="8412480" cy="640080"/>
          </a:xfrm>
        </p:spPr>
        <p:txBody>
          <a:bodyPr wrap="square" lIns="0" tIns="0" rIns="0" bIns="0" anchor="t" anchorCtr="0" rtlCol="0">
            <a:noAutofit/>
          </a:bodyPr>
          <a:lstStyle/>
          <a:p>
            <a:pPr marL="0" indent="0" algn="l">
              <a:lnSpc>
                <a:spcPct val="88000"/>
              </a:lnSpc>
              <a:spcBef>
                <a:spcPts val="0"/>
              </a:spcBef>
              <a:buNone/>
            </a:pPr>
            <a:r>
              <a:rPr lang="en-AU" sz="4500" b="0" i="0" dirty="0">
                <a:solidFill>
                  <a:srgbClr val="060F2B"/>
                </a:solidFill>
                <a:latin typeface="Sofia Sans Extra Condensed ExtraBold"/>
                <a:ea typeface="Sofia Sans Extra Condensed ExtraBold"/>
                <a:cs typeface="Sofia Sans Extra Condensed ExtraBold"/>
              </a:rPr>
              <a:t>Inflation Is Moving the Wrong Way</a:t>
            </a:r>
            <a:endParaRPr lang="en-AU" sz="4500" dirty="0"/>
          </a:p>
        </p:txBody>
      </p:sp>
      <p:sp>
        <p:nvSpPr>
          <p:cNvPr id="5" name="stat1"/>
          <p:cNvSpPr>
            <a:spLocks noGrp="1"/>
          </p:cNvSpPr>
          <p:nvPr>
            <p:ph type="body" idx="13" sz="quarter"/>
          </p:nvPr>
        </p:nvSpPr>
        <p:spPr>
          <a:xfrm>
            <a:off x="6903720" y="1463040"/>
            <a:ext cx="1874520" cy="640080"/>
          </a:xfrm>
        </p:spPr>
        <p:txBody>
          <a:bodyPr wrap="square" lIns="0" tIns="0" rIns="0" bIns="0" anchor="t" anchorCtr="0" rtlCol="0">
            <a:noAutofit/>
          </a:bodyPr>
          <a:lstStyle/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lang="en-AU" sz="4500" b="0" i="0" dirty="0">
                <a:solidFill>
                  <a:srgbClr val="C00000"/>
                </a:solidFill>
                <a:latin typeface="Sofia Sans Extra Condensed ExtraBold"/>
                <a:ea typeface="Sofia Sans Extra Condensed ExtraBold"/>
                <a:cs typeface="Sofia Sans Extra Condensed ExtraBold"/>
              </a:rPr>
              <a:t>4.3%</a:t>
            </a:r>
            <a:endParaRPr lang="en-AU" sz="4500" dirty="0"/>
          </a:p>
        </p:txBody>
      </p:sp>
      <p:sp>
        <p:nvSpPr>
          <p:cNvPr id="6" name="caption1"/>
          <p:cNvSpPr>
            <a:spLocks noGrp="1"/>
          </p:cNvSpPr>
          <p:nvPr>
            <p:ph type="body" idx="14" sz="quarter"/>
          </p:nvPr>
        </p:nvSpPr>
        <p:spPr>
          <a:xfrm>
            <a:off x="6903720" y="2103120"/>
            <a:ext cx="1874520" cy="548640"/>
          </a:xfrm>
        </p:spPr>
        <p:txBody>
          <a:bodyPr wrap="square" lIns="0" tIns="0" rIns="0" bIns="0" anchor="t" anchorCtr="0" rtlCol="0">
            <a:noAutofit/>
          </a:bodyPr>
          <a:lstStyle/>
          <a:p>
            <a:pPr marL="0" indent="0" algn="l">
              <a:lnSpc>
                <a:spcPct val="115000"/>
              </a:lnSpc>
              <a:spcBef>
                <a:spcPts val="0"/>
              </a:spcBef>
              <a:buNone/>
            </a:pPr>
            <a:r>
              <a:rPr lang="en-AU" sz="1000" b="0" i="0" dirty="0">
                <a:solidFill>
                  <a:srgbClr val="2D2B2C"/>
                </a:solidFill>
                <a:latin typeface="Montserrat Medium"/>
                <a:ea typeface="Montserrat Medium"/>
                <a:cs typeface="Montserrat Medium"/>
              </a:rPr>
              <a:t>annual inflation to September, up from 4.0% in August</a:t>
            </a:r>
            <a:endParaRPr lang="en-AU" sz="1000" dirty="0"/>
          </a:p>
        </p:txBody>
      </p:sp>
      <p:sp>
        <p:nvSpPr>
          <p:cNvPr id="9" name="source"/>
          <p:cNvSpPr>
            <a:spLocks noGrp="1"/>
          </p:cNvSpPr>
          <p:nvPr>
            <p:ph type="body" idx="17" sz="quarter"/>
          </p:nvPr>
        </p:nvSpPr>
        <p:spPr>
          <a:xfrm>
            <a:off x="128016" y="4443984"/>
            <a:ext cx="6583680" cy="219456"/>
          </a:xfrm>
        </p:spPr>
        <p:txBody>
          <a:bodyPr wrap="square" lIns="0" tIns="0" rIns="0" bIns="0" anchor="b" anchorCtr="0" rtlCol="0">
            <a:noAutofit/>
          </a:bodyPr>
          <a:lstStyle/>
          <a:p>
            <a:pPr marL="0" indent="0" algn="l">
              <a:lnSpc>
                <a:spcPct val="110000"/>
              </a:lnSpc>
              <a:spcBef>
                <a:spcPts val="0"/>
              </a:spcBef>
              <a:buNone/>
            </a:pPr>
            <a:r>
              <a:rPr lang="en-AU" sz="600" b="0" i="0" dirty="0">
                <a:solidFill>
                  <a:srgbClr val="D9D9D9"/>
                </a:solidFill>
                <a:latin typeface="Montserrat"/>
                <a:ea typeface="Montserrat"/>
                <a:cs typeface="Montserrat"/>
              </a:rPr>
              <a:t>Source: Australian Bureau of Statistics, “All groups CPI, Australia, monthly and annual movement (%)”, Consumer Price Index, Australia, September 2026 (released 28 October 2026).</a:t>
            </a:r>
            <a:endParaRPr lang="en-AU" sz="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headline"/>
          <p:cNvSpPr>
            <a:spLocks noGrp="1"/>
          </p:cNvSpPr>
          <p:nvPr>
            <p:ph type="body" idx="10" sz="quarter"/>
          </p:nvPr>
        </p:nvSpPr>
        <p:spPr>
          <a:xfrm>
            <a:off x="365760" y="411480"/>
            <a:ext cx="8412480" cy="777240"/>
          </a:xfrm>
        </p:spPr>
        <p:txBody>
          <a:bodyPr wrap="square" lIns="0" tIns="0" rIns="0" bIns="0" anchor="t" anchorCtr="0" rtlCol="0">
            <a:noAutofit/>
          </a:bodyPr>
          <a:lstStyle/>
          <a:p>
            <a:pPr marL="0" indent="0" algn="ctr">
              <a:lnSpc>
                <a:spcPct val="88000"/>
              </a:lnSpc>
              <a:spcBef>
                <a:spcPts val="0"/>
              </a:spcBef>
              <a:buNone/>
            </a:pPr>
            <a:r>
              <a:rPr lang="en-AU" sz="4500" b="0" i="0" dirty="0">
                <a:solidFill>
                  <a:srgbClr val="060F2B"/>
                </a:solidFill>
                <a:latin typeface="Sofia Sans Extra Condensed ExtraBold"/>
                <a:ea typeface="Sofia Sans Extra Condensed ExtraBold"/>
                <a:cs typeface="Sofia Sans Extra Condensed ExtraBold"/>
              </a:rPr>
              <a:t>Where Prices Are Rising Fastest</a:t>
            </a:r>
            <a:endParaRPr lang="en-AU" sz="4500" dirty="0"/>
          </a:p>
        </p:txBody>
      </p:sp>
      <p:sp>
        <p:nvSpPr>
          <p:cNvPr id="3" name="stat1"/>
          <p:cNvSpPr>
            <a:spLocks noGrp="1"/>
          </p:cNvSpPr>
          <p:nvPr>
            <p:ph type="body" idx="11" sz="quarter"/>
          </p:nvPr>
        </p:nvSpPr>
        <p:spPr>
          <a:xfrm>
            <a:off x="365760" y="1600200"/>
            <a:ext cx="2651760" cy="868680"/>
          </a:xfrm>
        </p:spPr>
        <p:txBody>
          <a:bodyPr wrap="square" lIns="0" tIns="0" rIns="0" bIns="0" anchor="t" anchorCtr="0" rtlCol="0">
            <a:noAutofit/>
          </a:bodyPr>
          <a:lstStyle/>
          <a:p>
            <a:pPr marL="0" indent="0" algn="ctr">
              <a:lnSpc>
                <a:spcPct val="90000"/>
              </a:lnSpc>
              <a:spcBef>
                <a:spcPts val="0"/>
              </a:spcBef>
              <a:buNone/>
            </a:pPr>
            <a:r>
              <a:rPr lang="en-AU" sz="5500" b="0" i="0" dirty="0">
                <a:solidFill>
                  <a:srgbClr val="C00000"/>
                </a:solidFill>
                <a:latin typeface="Sofia Sans Extra Condensed ExtraBold"/>
                <a:ea typeface="Sofia Sans Extra Condensed ExtraBold"/>
                <a:cs typeface="Sofia Sans Extra Condensed ExtraBold"/>
              </a:rPr>
              <a:t>8.7%</a:t>
            </a:r>
            <a:endParaRPr lang="en-AU" sz="5500" dirty="0"/>
          </a:p>
        </p:txBody>
      </p:sp>
      <p:sp>
        <p:nvSpPr>
          <p:cNvPr id="4" name="caption1"/>
          <p:cNvSpPr>
            <a:spLocks noGrp="1"/>
          </p:cNvSpPr>
          <p:nvPr>
            <p:ph type="body" idx="12" sz="quarter"/>
          </p:nvPr>
        </p:nvSpPr>
        <p:spPr>
          <a:xfrm>
            <a:off x="502920" y="2468880"/>
            <a:ext cx="2377440" cy="502920"/>
          </a:xfrm>
        </p:spPr>
        <p:txBody>
          <a:bodyPr wrap="square" lIns="0" tIns="0" rIns="0" bIns="0" anchor="t" anchorCtr="0" rtlCol="0">
            <a:noAutofit/>
          </a:bodyPr>
          <a:lstStyle/>
          <a:p>
            <a:pPr marL="0" indent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en-AU" sz="1000" b="0" i="0" dirty="0">
                <a:solidFill>
                  <a:srgbClr val="2D2B2C"/>
                </a:solidFill>
                <a:latin typeface="Montserrat Medium"/>
                <a:ea typeface="Montserrat Medium"/>
                <a:cs typeface="Montserrat Medium"/>
              </a:rPr>
              <a:t>transport, annual rise to September</a:t>
            </a:r>
            <a:endParaRPr lang="en-AU" sz="1000" dirty="0"/>
          </a:p>
        </p:txBody>
      </p:sp>
      <p:sp>
        <p:nvSpPr>
          <p:cNvPr id="5" name="stat2"/>
          <p:cNvSpPr>
            <a:spLocks noGrp="1"/>
          </p:cNvSpPr>
          <p:nvPr>
            <p:ph type="body" idx="13" sz="quarter"/>
          </p:nvPr>
        </p:nvSpPr>
        <p:spPr>
          <a:xfrm>
            <a:off x="3246120" y="1600200"/>
            <a:ext cx="2651760" cy="868680"/>
          </a:xfrm>
        </p:spPr>
        <p:txBody>
          <a:bodyPr wrap="square" lIns="0" tIns="0" rIns="0" bIns="0" anchor="t" anchorCtr="0" rtlCol="0">
            <a:noAutofit/>
          </a:bodyPr>
          <a:lstStyle/>
          <a:p>
            <a:pPr marL="0" indent="0" algn="ctr">
              <a:lnSpc>
                <a:spcPct val="90000"/>
              </a:lnSpc>
              <a:spcBef>
                <a:spcPts val="0"/>
              </a:spcBef>
              <a:buNone/>
            </a:pPr>
            <a:r>
              <a:rPr lang="en-AU" sz="5500" b="0" i="0" dirty="0">
                <a:solidFill>
                  <a:srgbClr val="C00000"/>
                </a:solidFill>
                <a:latin typeface="Sofia Sans Extra Condensed ExtraBold"/>
                <a:ea typeface="Sofia Sans Extra Condensed ExtraBold"/>
                <a:cs typeface="Sofia Sans Extra Condensed ExtraBold"/>
              </a:rPr>
              <a:t>5.2%</a:t>
            </a:r>
            <a:endParaRPr lang="en-AU" sz="5500" dirty="0"/>
          </a:p>
        </p:txBody>
      </p:sp>
      <p:sp>
        <p:nvSpPr>
          <p:cNvPr id="6" name="caption2"/>
          <p:cNvSpPr>
            <a:spLocks noGrp="1"/>
          </p:cNvSpPr>
          <p:nvPr>
            <p:ph type="body" idx="14" sz="quarter"/>
          </p:nvPr>
        </p:nvSpPr>
        <p:spPr>
          <a:xfrm>
            <a:off x="3383280" y="2468880"/>
            <a:ext cx="2377440" cy="502920"/>
          </a:xfrm>
        </p:spPr>
        <p:txBody>
          <a:bodyPr wrap="square" lIns="0" tIns="0" rIns="0" bIns="0" anchor="t" anchorCtr="0" rtlCol="0">
            <a:noAutofit/>
          </a:bodyPr>
          <a:lstStyle/>
          <a:p>
            <a:pPr marL="0" indent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en-AU" sz="1000" b="0" i="0" dirty="0">
                <a:solidFill>
                  <a:srgbClr val="2D2B2C"/>
                </a:solidFill>
                <a:latin typeface="Montserrat Medium"/>
                <a:ea typeface="Montserrat Medium"/>
                <a:cs typeface="Montserrat Medium"/>
              </a:rPr>
              <a:t>housing costs, annual rise to September</a:t>
            </a:r>
            <a:endParaRPr lang="en-AU" sz="1000" dirty="0"/>
          </a:p>
        </p:txBody>
      </p:sp>
      <p:sp>
        <p:nvSpPr>
          <p:cNvPr id="7" name="stat3"/>
          <p:cNvSpPr>
            <a:spLocks noGrp="1"/>
          </p:cNvSpPr>
          <p:nvPr>
            <p:ph type="body" idx="15" sz="quarter"/>
          </p:nvPr>
        </p:nvSpPr>
        <p:spPr>
          <a:xfrm>
            <a:off x="6126480" y="1600200"/>
            <a:ext cx="2651760" cy="868680"/>
          </a:xfrm>
        </p:spPr>
        <p:txBody>
          <a:bodyPr wrap="square" lIns="0" tIns="0" rIns="0" bIns="0" anchor="t" anchorCtr="0" rtlCol="0">
            <a:noAutofit/>
          </a:bodyPr>
          <a:lstStyle/>
          <a:p>
            <a:pPr marL="0" indent="0" algn="ctr">
              <a:lnSpc>
                <a:spcPct val="90000"/>
              </a:lnSpc>
              <a:spcBef>
                <a:spcPts val="0"/>
              </a:spcBef>
              <a:buNone/>
            </a:pPr>
            <a:r>
              <a:rPr lang="en-AU" sz="5500" b="0" i="0" dirty="0">
                <a:solidFill>
                  <a:srgbClr val="C00000"/>
                </a:solidFill>
                <a:latin typeface="Sofia Sans Extra Condensed ExtraBold"/>
                <a:ea typeface="Sofia Sans Extra Condensed ExtraBold"/>
                <a:cs typeface="Sofia Sans Extra Condensed ExtraBold"/>
              </a:rPr>
              <a:t>4.7%</a:t>
            </a:r>
            <a:endParaRPr lang="en-AU" sz="5500" dirty="0"/>
          </a:p>
        </p:txBody>
      </p:sp>
      <p:sp>
        <p:nvSpPr>
          <p:cNvPr id="8" name="caption3"/>
          <p:cNvSpPr>
            <a:spLocks noGrp="1"/>
          </p:cNvSpPr>
          <p:nvPr>
            <p:ph type="body" idx="16" sz="quarter"/>
          </p:nvPr>
        </p:nvSpPr>
        <p:spPr>
          <a:xfrm>
            <a:off x="6263640" y="2468880"/>
            <a:ext cx="2377440" cy="502920"/>
          </a:xfrm>
        </p:spPr>
        <p:txBody>
          <a:bodyPr wrap="square" lIns="0" tIns="0" rIns="0" bIns="0" anchor="t" anchorCtr="0" rtlCol="0">
            <a:noAutofit/>
          </a:bodyPr>
          <a:lstStyle/>
          <a:p>
            <a:pPr marL="0" indent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en-AU" sz="1000" b="0" i="0" dirty="0">
                <a:solidFill>
                  <a:srgbClr val="2D2B2C"/>
                </a:solidFill>
                <a:latin typeface="Montserrat Medium"/>
                <a:ea typeface="Montserrat Medium"/>
                <a:cs typeface="Montserrat Medium"/>
              </a:rPr>
              <a:t>education, annual rise to September</a:t>
            </a:r>
            <a:endParaRPr lang="en-AU" sz="1000" dirty="0"/>
          </a:p>
        </p:txBody>
      </p:sp>
      <p:sp>
        <p:nvSpPr>
          <p:cNvPr id="9" name="takeaway"/>
          <p:cNvSpPr>
            <a:spLocks noGrp="1"/>
          </p:cNvSpPr>
          <p:nvPr>
            <p:ph type="body" idx="17" sz="quarter"/>
          </p:nvPr>
        </p:nvSpPr>
        <p:spPr>
          <a:xfrm>
            <a:off x="1097280" y="3383280"/>
            <a:ext cx="6949440" cy="594360"/>
          </a:xfrm>
        </p:spPr>
        <p:txBody>
          <a:bodyPr wrap="square" lIns="0" tIns="0" rIns="0" bIns="0" anchor="t" anchorCtr="0" rtlCol="0">
            <a:noAutofit/>
          </a:bodyPr>
          <a:lstStyle/>
          <a:p>
            <a:pPr marL="0" indent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en-AU" sz="1200" b="1" i="0" dirty="0">
                <a:solidFill>
                  <a:srgbClr val="060F2B"/>
                </a:solidFill>
                <a:latin typeface="Montserrat"/>
                <a:ea typeface="Montserrat"/>
                <a:cs typeface="Montserrat"/>
              </a:rPr>
              <a:t>Each is rising faster than overall inflation of 4.3%.</a:t>
            </a:r>
            <a:endParaRPr lang="en-AU" sz="1200" dirty="0"/>
          </a:p>
        </p:txBody>
      </p:sp>
      <p:sp>
        <p:nvSpPr>
          <p:cNvPr id="10" name="source"/>
          <p:cNvSpPr>
            <a:spLocks noGrp="1"/>
          </p:cNvSpPr>
          <p:nvPr>
            <p:ph type="body" idx="18" sz="quarter"/>
          </p:nvPr>
        </p:nvSpPr>
        <p:spPr>
          <a:xfrm>
            <a:off x="128016" y="4443984"/>
            <a:ext cx="6583680" cy="219456"/>
          </a:xfrm>
        </p:spPr>
        <p:txBody>
          <a:bodyPr wrap="square" lIns="0" tIns="0" rIns="0" bIns="0" anchor="b" anchorCtr="0" rtlCol="0">
            <a:noAutofit/>
          </a:bodyPr>
          <a:lstStyle/>
          <a:p>
            <a:pPr marL="0" indent="0" algn="l">
              <a:lnSpc>
                <a:spcPct val="110000"/>
              </a:lnSpc>
              <a:spcBef>
                <a:spcPts val="0"/>
              </a:spcBef>
              <a:buNone/>
            </a:pPr>
            <a:r>
              <a:rPr lang="en-AU" sz="600" b="0" i="0" dirty="0">
                <a:solidFill>
                  <a:srgbClr val="D9D9D9"/>
                </a:solidFill>
                <a:latin typeface="Montserrat"/>
                <a:ea typeface="Montserrat"/>
                <a:cs typeface="Montserrat"/>
              </a:rPr>
              <a:t>Source: Australian Bureau of Statistics, Consumer Price Index, Australia, September 2026 (CPI groups, year to September 2026).</a:t>
            </a:r>
            <a:endParaRPr lang="en-AU" sz="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headline"/>
          <p:cNvSpPr>
            <a:spLocks noGrp="1"/>
          </p:cNvSpPr>
          <p:nvPr>
            <p:ph type="body" idx="10" sz="quarter"/>
          </p:nvPr>
        </p:nvSpPr>
        <p:spPr>
          <a:xfrm>
            <a:off x="502920" y="822960"/>
            <a:ext cx="6766560" cy="1417320"/>
          </a:xfrm>
        </p:spPr>
        <p:txBody>
          <a:bodyPr wrap="square" lIns="0" tIns="0" rIns="0" bIns="0" anchor="b" anchorCtr="0" rtlCol="0">
            <a:noAutofit/>
          </a:bodyPr>
          <a:lstStyle/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lang="en-AU" sz="4800" b="0" i="0" dirty="0">
                <a:solidFill>
                  <a:srgbClr val="060F2B"/>
                </a:solidFill>
                <a:latin typeface="Sofia Sans Extra Condensed ExtraBold"/>
                <a:ea typeface="Sofia Sans Extra Condensed ExtraBold"/>
                <a:cs typeface="Sofia Sans Extra Condensed ExtraBold"/>
              </a:rPr>
              <a:t>The RBA Doesn't Expect a Quick Fix</a:t>
            </a:r>
            <a:endParaRPr lang="en-AU" sz="4800" dirty="0"/>
          </a:p>
        </p:txBody>
      </p:sp>
      <p:sp>
        <p:nvSpPr>
          <p:cNvPr id="3" name="body"/>
          <p:cNvSpPr>
            <a:spLocks noGrp="1"/>
          </p:cNvSpPr>
          <p:nvPr>
            <p:ph type="body" idx="11" sz="quarter"/>
          </p:nvPr>
        </p:nvSpPr>
        <p:spPr>
          <a:xfrm>
            <a:off x="502920" y="2377440"/>
            <a:ext cx="6035040" cy="822960"/>
          </a:xfrm>
        </p:spPr>
        <p:txBody>
          <a:bodyPr wrap="square" lIns="0" tIns="0" rIns="0" bIns="0" anchor="t" anchorCtr="0" rtlCol="0">
            <a:noAutofit/>
          </a:bodyPr>
          <a:lstStyle/>
          <a:p>
            <a:pPr marL="0" indent="0" algn="l">
              <a:lnSpc>
                <a:spcPct val="115000"/>
              </a:lnSpc>
              <a:spcBef>
                <a:spcPts val="0"/>
              </a:spcBef>
              <a:buNone/>
            </a:pPr>
            <a:r>
              <a:rPr lang="en-AU" sz="1200" b="0" i="0" dirty="0">
                <a:solidFill>
                  <a:srgbClr val="060F2B"/>
                </a:solidFill>
                <a:latin typeface="Montserrat Medium"/>
                <a:ea typeface="Montserrat Medium"/>
                <a:cs typeface="Montserrat Medium"/>
              </a:rPr>
              <a:t>Inflation is forecast to stay elevated through much of 2027, reaching the top of the target range around three quarters later than previously forecast.</a:t>
            </a:r>
            <a:endParaRPr lang="en-AU" sz="1200" dirty="0"/>
          </a:p>
        </p:txBody>
      </p:sp>
      <p:sp>
        <p:nvSpPr>
          <p:cNvPr id="4" name="pivot"/>
          <p:cNvSpPr>
            <a:spLocks noGrp="1"/>
          </p:cNvSpPr>
          <p:nvPr>
            <p:ph type="body" idx="12" sz="quarter"/>
          </p:nvPr>
        </p:nvSpPr>
        <p:spPr>
          <a:xfrm>
            <a:off x="502920" y="3337560"/>
            <a:ext cx="6035040" cy="502920"/>
          </a:xfrm>
        </p:spPr>
        <p:txBody>
          <a:bodyPr wrap="square" lIns="0" tIns="0" rIns="0" bIns="0" anchor="t" anchorCtr="0" rtlCol="0">
            <a:noAutofit/>
          </a:bodyPr>
          <a:lstStyle/>
          <a:p>
            <a:pPr marL="0" indent="0" algn="l">
              <a:lnSpc>
                <a:spcPct val="115000"/>
              </a:lnSpc>
              <a:spcBef>
                <a:spcPts val="0"/>
              </a:spcBef>
              <a:buNone/>
            </a:pPr>
            <a:r>
              <a:rPr lang="en-AU" sz="1600" b="0" i="0" dirty="0">
                <a:solidFill>
                  <a:srgbClr val="BFA536"/>
                </a:solidFill>
                <a:latin typeface="Montserrat ExtraBold"/>
                <a:ea typeface="Montserrat ExtraBold"/>
                <a:cs typeface="Montserrat ExtraBold"/>
              </a:rPr>
              <a:t>What should investors do if rates stay high?</a:t>
            </a:r>
            <a:endParaRPr lang="en-AU" sz="1600" dirty="0"/>
          </a:p>
        </p:txBody>
      </p:sp>
      <p:sp>
        <p:nvSpPr>
          <p:cNvPr id="5" name="source"/>
          <p:cNvSpPr>
            <a:spLocks noGrp="1"/>
          </p:cNvSpPr>
          <p:nvPr>
            <p:ph type="body" idx="13" sz="quarter"/>
          </p:nvPr>
        </p:nvSpPr>
        <p:spPr>
          <a:xfrm>
            <a:off x="128016" y="4443984"/>
            <a:ext cx="6583680" cy="219456"/>
          </a:xfrm>
        </p:spPr>
        <p:txBody>
          <a:bodyPr wrap="square" lIns="0" tIns="0" rIns="0" bIns="0" anchor="b" anchorCtr="0" rtlCol="0">
            <a:noAutofit/>
          </a:bodyPr>
          <a:lstStyle/>
          <a:p>
            <a:pPr marL="0" indent="0" algn="l">
              <a:lnSpc>
                <a:spcPct val="110000"/>
              </a:lnSpc>
              <a:spcBef>
                <a:spcPts val="0"/>
              </a:spcBef>
              <a:buNone/>
            </a:pPr>
            <a:r>
              <a:rPr lang="en-AU" sz="600" b="0" i="0" dirty="0">
                <a:solidFill>
                  <a:srgbClr val="D9D9D9"/>
                </a:solidFill>
                <a:latin typeface="Montserrat"/>
                <a:ea typeface="Montserrat"/>
                <a:cs typeface="Montserrat"/>
              </a:rPr>
              <a:t>Source: Reserve Bank of Australia, Monetary Policy Decision, 3 November 2026.</a:t>
            </a:r>
            <a:endParaRPr lang="en-AU" sz="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"/>
          <p:cNvSpPr>
            <a:spLocks noGrp="1"/>
          </p:cNvSpPr>
          <p:nvPr>
            <p:ph type="body" idx="10" sz="quarter"/>
          </p:nvPr>
        </p:nvSpPr>
        <p:spPr>
          <a:xfrm>
            <a:off x="365760" y="1783080"/>
            <a:ext cx="8412480" cy="914400"/>
          </a:xfrm>
        </p:spPr>
        <p:txBody>
          <a:bodyPr wrap="square" lIns="0" tIns="0" rIns="0" bIns="0" anchor="b" anchorCtr="0" rtlCol="0">
            <a:noAutofit/>
          </a:bodyPr>
          <a:lstStyle/>
          <a:p>
            <a:pPr marL="0" indent="0" algn="ctr">
              <a:lnSpc>
                <a:spcPct val="90000"/>
              </a:lnSpc>
              <a:spcBef>
                <a:spcPts val="0"/>
              </a:spcBef>
              <a:buNone/>
            </a:pPr>
            <a:r>
              <a:rPr lang="en-AU" sz="6400" b="0" i="0" dirty="0">
                <a:solidFill>
                  <a:srgbClr val="060F2B"/>
                </a:solidFill>
                <a:latin typeface="Sofia Sans Extra Condensed ExtraBold"/>
                <a:ea typeface="Sofia Sans Extra Condensed ExtraBold"/>
                <a:cs typeface="Sofia Sans Extra Condensed ExtraBold"/>
              </a:rPr>
              <a:t>WHAT IT MEANS FOR INVESTORS</a:t>
            </a:r>
            <a:endParaRPr lang="en-AU" sz="6400" dirty="0"/>
          </a:p>
        </p:txBody>
      </p:sp>
      <p:sp>
        <p:nvSpPr>
          <p:cNvPr id="3" name="subtitle"/>
          <p:cNvSpPr>
            <a:spLocks noGrp="1"/>
          </p:cNvSpPr>
          <p:nvPr>
            <p:ph type="body" idx="11" sz="quarter"/>
          </p:nvPr>
        </p:nvSpPr>
        <p:spPr>
          <a:xfrm>
            <a:off x="365760" y="2743200"/>
            <a:ext cx="8412480" cy="411480"/>
          </a:xfrm>
        </p:spPr>
        <p:txBody>
          <a:bodyPr wrap="square" lIns="0" tIns="0" rIns="0" bIns="0" anchor="t" anchorCtr="0" rtlCol="0">
            <a:noAutofit/>
          </a:bodyPr>
          <a:lstStyle/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AU" sz="1200" b="0" i="1" dirty="0">
                <a:solidFill>
                  <a:srgbClr val="060F2B"/>
                </a:solidFill>
                <a:latin typeface="Montserrat Medium"/>
                <a:ea typeface="Montserrat Medium"/>
                <a:cs typeface="Montserrat Medium"/>
              </a:rPr>
              <a:t>Cutting through the noise to find the signal</a:t>
            </a:r>
            <a:endParaRPr lang="en-AU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headline"/>
          <p:cNvSpPr>
            <a:spLocks noGrp="1"/>
          </p:cNvSpPr>
          <p:nvPr>
            <p:ph type="body" idx="10" sz="quarter"/>
          </p:nvPr>
        </p:nvSpPr>
        <p:spPr>
          <a:xfrm>
            <a:off x="365760" y="228600"/>
            <a:ext cx="8412480" cy="685800"/>
          </a:xfrm>
        </p:spPr>
        <p:txBody>
          <a:bodyPr wrap="square" lIns="0" tIns="0" rIns="0" bIns="0" anchor="t" anchorCtr="0" rtlCol="0">
            <a:noAutofit/>
          </a:bodyPr>
          <a:lstStyle/>
          <a:p>
            <a:pPr marL="0" indent="0" algn="l">
              <a:lnSpc>
                <a:spcPct val="88000"/>
              </a:lnSpc>
              <a:spcBef>
                <a:spcPts val="0"/>
              </a:spcBef>
              <a:buNone/>
            </a:pPr>
            <a:r>
              <a:rPr lang="en-AU" sz="4500" b="0" i="0" dirty="0">
                <a:solidFill>
                  <a:srgbClr val="060F2B"/>
                </a:solidFill>
                <a:latin typeface="Sofia Sans Extra Condensed ExtraBold"/>
                <a:ea typeface="Sofia Sans Extra Condensed ExtraBold"/>
                <a:cs typeface="Sofia Sans Extra Condensed ExtraBold"/>
              </a:rPr>
              <a:t>Three Things to Review This Week</a:t>
            </a:r>
            <a:endParaRPr lang="en-AU" sz="4500" dirty="0"/>
          </a:p>
        </p:txBody>
      </p:sp>
      <p:sp>
        <p:nvSpPr>
          <p:cNvPr id="3" name="label1"/>
          <p:cNvSpPr>
            <a:spLocks noGrp="1"/>
          </p:cNvSpPr>
          <p:nvPr>
            <p:ph type="body" idx="11" sz="quarter"/>
          </p:nvPr>
        </p:nvSpPr>
        <p:spPr>
          <a:xfrm>
            <a:off x="365760" y="1051560"/>
            <a:ext cx="8046720" cy="246888"/>
          </a:xfrm>
        </p:spPr>
        <p:txBody>
          <a:bodyPr wrap="square" lIns="0" tIns="0" rIns="0" bIns="0" anchor="t" anchorCtr="0" rtlCol="0">
            <a:noAutofit/>
          </a:bodyPr>
          <a:lstStyle/>
          <a:p>
            <a:pPr marL="0" indent="0" algn="l">
              <a:lnSpc>
                <a:spcPct val="110000"/>
              </a:lnSpc>
              <a:spcBef>
                <a:spcPts val="0"/>
              </a:spcBef>
              <a:buNone/>
            </a:pPr>
            <a:r>
              <a:rPr lang="en-AU" sz="1200" b="1" i="0" dirty="0">
                <a:solidFill>
                  <a:srgbClr val="060F2B"/>
                </a:solidFill>
                <a:latin typeface="Montserrat"/>
                <a:ea typeface="Montserrat"/>
                <a:cs typeface="Montserrat"/>
              </a:rPr>
              <a:t>Repayments</a:t>
            </a:r>
            <a:endParaRPr lang="en-AU" sz="1200" dirty="0"/>
          </a:p>
        </p:txBody>
      </p:sp>
      <p:sp>
        <p:nvSpPr>
          <p:cNvPr id="4" name="detail1"/>
          <p:cNvSpPr>
            <a:spLocks noGrp="1"/>
          </p:cNvSpPr>
          <p:nvPr>
            <p:ph type="body" idx="12" sz="quarter"/>
          </p:nvPr>
        </p:nvSpPr>
        <p:spPr>
          <a:xfrm>
            <a:off x="365760" y="1298448"/>
            <a:ext cx="8046720" cy="246888"/>
          </a:xfrm>
        </p:spPr>
        <p:txBody>
          <a:bodyPr wrap="square" lIns="0" tIns="0" rIns="0" bIns="0" anchor="t" anchorCtr="0" rtlCol="0">
            <a:noAutofit/>
          </a:bodyPr>
          <a:lstStyle/>
          <a:p>
            <a:pPr marL="0" indent="0" algn="l">
              <a:lnSpc>
                <a:spcPct val="115000"/>
              </a:lnSpc>
              <a:spcBef>
                <a:spcPts val="0"/>
              </a:spcBef>
              <a:buNone/>
            </a:pPr>
            <a:r>
              <a:rPr lang="en-AU" sz="1100" b="0" i="1" dirty="0">
                <a:solidFill>
                  <a:srgbClr val="2D2B2C"/>
                </a:solidFill>
                <a:latin typeface="Montserrat Medium"/>
                <a:ea typeface="Montserrat Medium"/>
                <a:cs typeface="Montserrat Medium"/>
              </a:rPr>
              <a:t>Could each loan stay manageable if rates rise again?</a:t>
            </a:r>
            <a:endParaRPr lang="en-AU" sz="1100" dirty="0"/>
          </a:p>
        </p:txBody>
      </p:sp>
      <p:sp>
        <p:nvSpPr>
          <p:cNvPr id="5" name="label2"/>
          <p:cNvSpPr>
            <a:spLocks noGrp="1"/>
          </p:cNvSpPr>
          <p:nvPr>
            <p:ph type="body" idx="13" sz="quarter"/>
          </p:nvPr>
        </p:nvSpPr>
        <p:spPr>
          <a:xfrm>
            <a:off x="365760" y="1645920"/>
            <a:ext cx="8046720" cy="246888"/>
          </a:xfrm>
        </p:spPr>
        <p:txBody>
          <a:bodyPr wrap="square" lIns="0" tIns="0" rIns="0" bIns="0" anchor="t" anchorCtr="0" rtlCol="0">
            <a:noAutofit/>
          </a:bodyPr>
          <a:lstStyle/>
          <a:p>
            <a:pPr marL="0" indent="0" algn="l">
              <a:lnSpc>
                <a:spcPct val="110000"/>
              </a:lnSpc>
              <a:spcBef>
                <a:spcPts val="0"/>
              </a:spcBef>
              <a:buNone/>
            </a:pPr>
            <a:r>
              <a:rPr lang="en-AU" sz="1200" b="1" i="0" dirty="0">
                <a:solidFill>
                  <a:srgbClr val="060F2B"/>
                </a:solidFill>
                <a:latin typeface="Montserrat"/>
                <a:ea typeface="Montserrat"/>
                <a:cs typeface="Montserrat"/>
              </a:rPr>
              <a:t>Buffers</a:t>
            </a:r>
            <a:endParaRPr lang="en-AU" sz="1200" dirty="0"/>
          </a:p>
        </p:txBody>
      </p:sp>
      <p:sp>
        <p:nvSpPr>
          <p:cNvPr id="6" name="detail2"/>
          <p:cNvSpPr>
            <a:spLocks noGrp="1"/>
          </p:cNvSpPr>
          <p:nvPr>
            <p:ph type="body" idx="14" sz="quarter"/>
          </p:nvPr>
        </p:nvSpPr>
        <p:spPr>
          <a:xfrm>
            <a:off x="365760" y="1892808"/>
            <a:ext cx="8046720" cy="246888"/>
          </a:xfrm>
        </p:spPr>
        <p:txBody>
          <a:bodyPr wrap="square" lIns="0" tIns="0" rIns="0" bIns="0" anchor="t" anchorCtr="0" rtlCol="0">
            <a:noAutofit/>
          </a:bodyPr>
          <a:lstStyle/>
          <a:p>
            <a:pPr marL="0" indent="0" algn="l">
              <a:lnSpc>
                <a:spcPct val="115000"/>
              </a:lnSpc>
              <a:spcBef>
                <a:spcPts val="0"/>
              </a:spcBef>
              <a:buNone/>
            </a:pPr>
            <a:r>
              <a:rPr lang="en-AU" sz="1100" b="0" i="1" dirty="0">
                <a:solidFill>
                  <a:srgbClr val="2D2B2C"/>
                </a:solidFill>
                <a:latin typeface="Montserrat Medium"/>
                <a:ea typeface="Montserrat Medium"/>
                <a:cs typeface="Montserrat Medium"/>
              </a:rPr>
              <a:t>How many months of holding costs could you cover today?</a:t>
            </a:r>
            <a:endParaRPr lang="en-AU" sz="1100" dirty="0"/>
          </a:p>
        </p:txBody>
      </p:sp>
      <p:sp>
        <p:nvSpPr>
          <p:cNvPr id="7" name="label3"/>
          <p:cNvSpPr>
            <a:spLocks noGrp="1"/>
          </p:cNvSpPr>
          <p:nvPr>
            <p:ph type="body" idx="15" sz="quarter"/>
          </p:nvPr>
        </p:nvSpPr>
        <p:spPr>
          <a:xfrm>
            <a:off x="365760" y="2240280"/>
            <a:ext cx="8046720" cy="246888"/>
          </a:xfrm>
        </p:spPr>
        <p:txBody>
          <a:bodyPr wrap="square" lIns="0" tIns="0" rIns="0" bIns="0" anchor="t" anchorCtr="0" rtlCol="0">
            <a:noAutofit/>
          </a:bodyPr>
          <a:lstStyle/>
          <a:p>
            <a:pPr marL="0" indent="0" algn="l">
              <a:lnSpc>
                <a:spcPct val="110000"/>
              </a:lnSpc>
              <a:spcBef>
                <a:spcPts val="0"/>
              </a:spcBef>
              <a:buNone/>
            </a:pPr>
            <a:r>
              <a:rPr lang="en-AU" sz="1200" b="1" i="0" dirty="0">
                <a:solidFill>
                  <a:srgbClr val="060F2B"/>
                </a:solidFill>
                <a:latin typeface="Montserrat"/>
                <a:ea typeface="Montserrat"/>
                <a:cs typeface="Montserrat"/>
              </a:rPr>
              <a:t>Loan structure</a:t>
            </a:r>
            <a:endParaRPr lang="en-AU" sz="1200" dirty="0"/>
          </a:p>
        </p:txBody>
      </p:sp>
      <p:sp>
        <p:nvSpPr>
          <p:cNvPr id="8" name="detail3"/>
          <p:cNvSpPr>
            <a:spLocks noGrp="1"/>
          </p:cNvSpPr>
          <p:nvPr>
            <p:ph type="body" idx="16" sz="quarter"/>
          </p:nvPr>
        </p:nvSpPr>
        <p:spPr>
          <a:xfrm>
            <a:off x="365760" y="2487168"/>
            <a:ext cx="8046720" cy="246888"/>
          </a:xfrm>
        </p:spPr>
        <p:txBody>
          <a:bodyPr wrap="square" lIns="0" tIns="0" rIns="0" bIns="0" anchor="t" anchorCtr="0" rtlCol="0">
            <a:noAutofit/>
          </a:bodyPr>
          <a:lstStyle/>
          <a:p>
            <a:pPr marL="0" indent="0" algn="l">
              <a:lnSpc>
                <a:spcPct val="115000"/>
              </a:lnSpc>
              <a:spcBef>
                <a:spcPts val="0"/>
              </a:spcBef>
              <a:buNone/>
            </a:pPr>
            <a:r>
              <a:rPr lang="en-AU" sz="1100" b="0" i="1" dirty="0">
                <a:solidFill>
                  <a:srgbClr val="2D2B2C"/>
                </a:solidFill>
                <a:latin typeface="Montserrat Medium"/>
                <a:ea typeface="Montserrat Medium"/>
                <a:cs typeface="Montserrat Medium"/>
              </a:rPr>
              <a:t>When did you last compare your rate and lender?</a:t>
            </a:r>
            <a:endParaRPr lang="en-AU" sz="1100" dirty="0"/>
          </a:p>
        </p:txBody>
      </p:sp>
      <p:sp>
        <p:nvSpPr>
          <p:cNvPr id="13" name="disclaimer"/>
          <p:cNvSpPr>
            <a:spLocks noGrp="1"/>
          </p:cNvSpPr>
          <p:nvPr>
            <p:ph type="body" idx="21" sz="quarter"/>
          </p:nvPr>
        </p:nvSpPr>
        <p:spPr>
          <a:xfrm>
            <a:off x="365760" y="4023360"/>
            <a:ext cx="8046720" cy="365760"/>
          </a:xfrm>
        </p:spPr>
        <p:txBody>
          <a:bodyPr wrap="square" lIns="0" tIns="0" rIns="0" bIns="0" anchor="t" anchorCtr="0" rtlCol="0">
            <a:noAutofit/>
          </a:bodyPr>
          <a:lstStyle/>
          <a:p>
            <a:pPr marL="0" indent="0" algn="l">
              <a:lnSpc>
                <a:spcPct val="115000"/>
              </a:lnSpc>
              <a:spcBef>
                <a:spcPts val="0"/>
              </a:spcBef>
              <a:buNone/>
            </a:pPr>
            <a:r>
              <a:rPr lang="en-AU" sz="700" b="0" i="0" dirty="0">
                <a:solidFill>
                  <a:srgbClr val="D9D9D9"/>
                </a:solidFill>
                <a:latin typeface="Montserrat Medium"/>
                <a:ea typeface="Montserrat Medium"/>
                <a:cs typeface="Montserrat Medium"/>
              </a:rPr>
              <a:t>General information only. Consider obtaining advice from an appropriately qualified professional.</a:t>
            </a:r>
            <a:endParaRPr lang="en-AU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headline"/>
          <p:cNvSpPr>
            <a:spLocks noGrp="1"/>
          </p:cNvSpPr>
          <p:nvPr>
            <p:ph type="body" idx="10" sz="quarter"/>
          </p:nvPr>
        </p:nvSpPr>
        <p:spPr>
          <a:xfrm>
            <a:off x="411480" y="502920"/>
            <a:ext cx="8321040" cy="2834640"/>
          </a:xfrm>
        </p:spPr>
        <p:txBody>
          <a:bodyPr wrap="square" lIns="0" tIns="0" rIns="0" bIns="0" anchor="b" anchorCtr="0" rtlCol="0">
            <a:noAutofit/>
          </a:bodyPr>
          <a:lstStyle/>
          <a:p>
            <a:pPr marL="0" indent="0" algn="l">
              <a:lnSpc>
                <a:spcPct val="88000"/>
              </a:lnSpc>
              <a:spcBef>
                <a:spcPts val="0"/>
              </a:spcBef>
              <a:buNone/>
            </a:pPr>
            <a:r>
              <a:rPr lang="en-AU" sz="7000" b="0" i="0" dirty="0">
                <a:solidFill>
                  <a:srgbClr val="060F2B"/>
                </a:solidFill>
                <a:latin typeface="Sofia Sans Extra Condensed ExtraBold"/>
                <a:ea typeface="Sofia Sans Extra Condensed ExtraBold"/>
                <a:cs typeface="Sofia Sans Extra Condensed ExtraBold"/>
              </a:rPr>
              <a:t>Rates are rising.</a:t>
            </a:r>
            <a:br>
              <a:rPr lang="en-AU" sz="7000" b="0" i="0" dirty="0">
                <a:solidFill>
                  <a:srgbClr val="060F2B"/>
                </a:solidFill>
                <a:latin typeface="Sofia Sans Extra Condensed ExtraBold"/>
                <a:ea typeface="Sofia Sans Extra Condensed ExtraBold"/>
                <a:cs typeface="Sofia Sans Extra Condensed ExtraBold"/>
              </a:rPr>
            </a:br>
            <a:r>
              <a:rPr lang="en-AU" sz="7000" b="0" i="0" dirty="0">
                <a:solidFill>
                  <a:srgbClr val="060F2B"/>
                </a:solidFill>
                <a:latin typeface="Sofia Sans Extra Condensed ExtraBold"/>
                <a:ea typeface="Sofia Sans Extra Condensed ExtraBold"/>
                <a:cs typeface="Sofia Sans Extra Condensed ExtraBold"/>
              </a:rPr>
              <a:t>The plan </a:t>
            </a:r>
            <a:r>
              <a:rPr lang="en-AU" sz="7000" b="0" i="0" dirty="0">
                <a:solidFill>
                  <a:srgbClr val="BFA536"/>
                </a:solidFill>
                <a:latin typeface="Sofia Sans Extra Condensed ExtraBold"/>
                <a:ea typeface="Sofia Sans Extra Condensed ExtraBold"/>
                <a:cs typeface="Sofia Sans Extra Condensed ExtraBold"/>
              </a:rPr>
              <a:t>still matters most.</a:t>
            </a:r>
            <a:endParaRPr lang="en-AU" sz="7000" dirty="0"/>
          </a:p>
        </p:txBody>
      </p:sp>
      <p:sp>
        <p:nvSpPr>
          <p:cNvPr id="3" name="body"/>
          <p:cNvSpPr>
            <a:spLocks noGrp="1"/>
          </p:cNvSpPr>
          <p:nvPr>
            <p:ph type="body" idx="11" sz="quarter"/>
          </p:nvPr>
        </p:nvSpPr>
        <p:spPr>
          <a:xfrm>
            <a:off x="411480" y="3474720"/>
            <a:ext cx="6583680" cy="640080"/>
          </a:xfrm>
        </p:spPr>
        <p:txBody>
          <a:bodyPr wrap="square" lIns="0" tIns="0" rIns="0" bIns="0" anchor="t" anchorCtr="0" rtlCol="0">
            <a:noAutofit/>
          </a:bodyPr>
          <a:lstStyle/>
          <a:p>
            <a:pPr marL="0" indent="0" algn="l">
              <a:lnSpc>
                <a:spcPct val="115000"/>
              </a:lnSpc>
              <a:spcBef>
                <a:spcPts val="0"/>
              </a:spcBef>
              <a:buNone/>
            </a:pPr>
            <a:r>
              <a:rPr lang="en-AU" sz="1200" b="0" i="0" dirty="0">
                <a:solidFill>
                  <a:srgbClr val="060F2B"/>
                </a:solidFill>
                <a:latin typeface="Montserrat Medium"/>
                <a:ea typeface="Montserrat Medium"/>
                <a:cs typeface="Montserrat Medium"/>
              </a:rPr>
              <a:t>Know your numbers now, so a higher rate is a cost you planned for, not a shock.</a:t>
            </a:r>
            <a:endParaRPr lang="en-AU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ositive Property">
  <a:themeElements>
    <a:clrScheme name="Positive Property">
      <a:dk1>
        <a:srgbClr val="060F2B"/>
      </a:dk1>
      <a:lt1>
        <a:srgbClr val="FFFFFF"/>
      </a:lt1>
      <a:dk2>
        <a:srgbClr val="2D2B2C"/>
      </a:dk2>
      <a:lt2>
        <a:srgbClr val="F4F4F2"/>
      </a:lt2>
      <a:accent1>
        <a:srgbClr val="BFA536"/>
      </a:accent1>
      <a:accent2>
        <a:srgbClr val="060F2B"/>
      </a:accent2>
      <a:accent3>
        <a:srgbClr val="C00000"/>
      </a:accent3>
      <a:accent4>
        <a:srgbClr val="2D2B2C"/>
      </a:accent4>
      <a:accent5>
        <a:srgbClr val="8A8F9C"/>
      </a:accent5>
      <a:accent6>
        <a:srgbClr val="D9D9D9"/>
      </a:accent6>
      <a:hlink>
        <a:srgbClr val="BFA536"/>
      </a:hlink>
      <a:folHlink>
        <a:srgbClr val="2D2B2C"/>
      </a:folHlink>
    </a:clrScheme>
    <a:fontScheme name="Positive Property">
      <a:majorFont>
        <a:latin typeface="Sofia Sans Extra Condensed ExtraBold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Montserra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Demo: Rates Up, Inflation Up (pipeline test)</dc:title>
  <dc:subject/>
  <dc:creator>Positive Property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